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8"/>
  </p:notesMasterIdLst>
  <p:sldIdLst>
    <p:sldId id="633" r:id="rId2"/>
    <p:sldId id="690" r:id="rId3"/>
    <p:sldId id="686" r:id="rId4"/>
    <p:sldId id="707" r:id="rId5"/>
    <p:sldId id="695" r:id="rId6"/>
    <p:sldId id="694" r:id="rId7"/>
    <p:sldId id="696" r:id="rId8"/>
    <p:sldId id="698" r:id="rId9"/>
    <p:sldId id="700" r:id="rId10"/>
    <p:sldId id="699" r:id="rId11"/>
    <p:sldId id="701" r:id="rId12"/>
    <p:sldId id="702" r:id="rId13"/>
    <p:sldId id="703" r:id="rId14"/>
    <p:sldId id="638" r:id="rId15"/>
    <p:sldId id="639" r:id="rId16"/>
    <p:sldId id="653" r:id="rId17"/>
    <p:sldId id="641" r:id="rId18"/>
    <p:sldId id="643" r:id="rId19"/>
    <p:sldId id="687" r:id="rId20"/>
    <p:sldId id="649" r:id="rId21"/>
    <p:sldId id="683" r:id="rId22"/>
    <p:sldId id="652" r:id="rId23"/>
    <p:sldId id="670" r:id="rId24"/>
    <p:sldId id="684" r:id="rId25"/>
    <p:sldId id="717" r:id="rId26"/>
    <p:sldId id="718" r:id="rId27"/>
    <p:sldId id="719" r:id="rId28"/>
    <p:sldId id="720" r:id="rId29"/>
    <p:sldId id="672" r:id="rId30"/>
    <p:sldId id="722" r:id="rId31"/>
    <p:sldId id="721" r:id="rId32"/>
    <p:sldId id="705" r:id="rId33"/>
    <p:sldId id="708" r:id="rId34"/>
    <p:sldId id="680" r:id="rId35"/>
    <p:sldId id="659" r:id="rId36"/>
    <p:sldId id="691" r:id="rId37"/>
    <p:sldId id="709" r:id="rId38"/>
    <p:sldId id="711" r:id="rId39"/>
    <p:sldId id="689" r:id="rId40"/>
    <p:sldId id="663" r:id="rId41"/>
    <p:sldId id="685" r:id="rId42"/>
    <p:sldId id="688" r:id="rId43"/>
    <p:sldId id="697" r:id="rId44"/>
    <p:sldId id="714" r:id="rId45"/>
    <p:sldId id="715" r:id="rId46"/>
    <p:sldId id="716" r:id="rId47"/>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 initials="E"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6E24"/>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90" autoAdjust="0"/>
    <p:restoredTop sz="78022" autoAdjust="0"/>
  </p:normalViewPr>
  <p:slideViewPr>
    <p:cSldViewPr>
      <p:cViewPr varScale="1">
        <p:scale>
          <a:sx n="84" d="100"/>
          <a:sy n="84" d="100"/>
        </p:scale>
        <p:origin x="-229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213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35DADC-034A-4042-AA32-5049BE3FE3E3}" type="datetimeFigureOut">
              <a:rPr lang="hr-HR" smtClean="0"/>
              <a:pPr/>
              <a:t>13.2.2017.</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DB1896-599C-4563-BF66-6F8AB8F73A27}" type="slidenum">
              <a:rPr lang="hr-HR" smtClean="0"/>
              <a:pPr/>
              <a:t>‹#›</a:t>
            </a:fld>
            <a:endParaRPr lang="hr-HR"/>
          </a:p>
        </p:txBody>
      </p:sp>
    </p:spTree>
    <p:extLst>
      <p:ext uri="{BB962C8B-B14F-4D97-AF65-F5344CB8AC3E}">
        <p14:creationId xmlns:p14="http://schemas.microsoft.com/office/powerpoint/2010/main" val="1337576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B1896-599C-4563-BF66-6F8AB8F73A27}" type="slidenum">
              <a:rPr lang="hr-HR" smtClean="0"/>
              <a:pPr/>
              <a:t>1</a:t>
            </a:fld>
            <a:endParaRPr lang="hr-HR"/>
          </a:p>
        </p:txBody>
      </p:sp>
    </p:spTree>
    <p:extLst>
      <p:ext uri="{BB962C8B-B14F-4D97-AF65-F5344CB8AC3E}">
        <p14:creationId xmlns:p14="http://schemas.microsoft.com/office/powerpoint/2010/main" val="576329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p:spPr>
        <p:txBody>
          <a:bodyPr/>
          <a:lstStyle/>
          <a:p>
            <a:endParaRPr lang="en-US" dirty="0" smtClean="0"/>
          </a:p>
        </p:txBody>
      </p:sp>
      <p:sp>
        <p:nvSpPr>
          <p:cNvPr id="15364"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34480" indent="-282492" eaLnBrk="0" hangingPunct="0">
              <a:defRPr>
                <a:solidFill>
                  <a:schemeClr val="tx1"/>
                </a:solidFill>
                <a:latin typeface="Arial" charset="0"/>
              </a:defRPr>
            </a:lvl2pPr>
            <a:lvl3pPr marL="1129970" indent="-225994" eaLnBrk="0" hangingPunct="0">
              <a:defRPr>
                <a:solidFill>
                  <a:schemeClr val="tx1"/>
                </a:solidFill>
                <a:latin typeface="Arial" charset="0"/>
              </a:defRPr>
            </a:lvl3pPr>
            <a:lvl4pPr marL="1581958" indent="-225994" eaLnBrk="0" hangingPunct="0">
              <a:defRPr>
                <a:solidFill>
                  <a:schemeClr val="tx1"/>
                </a:solidFill>
                <a:latin typeface="Arial" charset="0"/>
              </a:defRPr>
            </a:lvl4pPr>
            <a:lvl5pPr marL="2033946" indent="-225994" eaLnBrk="0" hangingPunct="0">
              <a:defRPr>
                <a:solidFill>
                  <a:schemeClr val="tx1"/>
                </a:solidFill>
                <a:latin typeface="Arial" charset="0"/>
              </a:defRPr>
            </a:lvl5pPr>
            <a:lvl6pPr marL="2485934" indent="-225994" eaLnBrk="0" fontAlgn="base" hangingPunct="0">
              <a:spcBef>
                <a:spcPct val="0"/>
              </a:spcBef>
              <a:spcAft>
                <a:spcPct val="0"/>
              </a:spcAft>
              <a:defRPr>
                <a:solidFill>
                  <a:schemeClr val="tx1"/>
                </a:solidFill>
                <a:latin typeface="Arial" charset="0"/>
              </a:defRPr>
            </a:lvl6pPr>
            <a:lvl7pPr marL="2937921" indent="-225994" eaLnBrk="0" fontAlgn="base" hangingPunct="0">
              <a:spcBef>
                <a:spcPct val="0"/>
              </a:spcBef>
              <a:spcAft>
                <a:spcPct val="0"/>
              </a:spcAft>
              <a:defRPr>
                <a:solidFill>
                  <a:schemeClr val="tx1"/>
                </a:solidFill>
                <a:latin typeface="Arial" charset="0"/>
              </a:defRPr>
            </a:lvl7pPr>
            <a:lvl8pPr marL="3389909" indent="-225994" eaLnBrk="0" fontAlgn="base" hangingPunct="0">
              <a:spcBef>
                <a:spcPct val="0"/>
              </a:spcBef>
              <a:spcAft>
                <a:spcPct val="0"/>
              </a:spcAft>
              <a:defRPr>
                <a:solidFill>
                  <a:schemeClr val="tx1"/>
                </a:solidFill>
                <a:latin typeface="Arial" charset="0"/>
              </a:defRPr>
            </a:lvl8pPr>
            <a:lvl9pPr marL="3841897" indent="-225994" eaLnBrk="0" fontAlgn="base" hangingPunct="0">
              <a:spcBef>
                <a:spcPct val="0"/>
              </a:spcBef>
              <a:spcAft>
                <a:spcPct val="0"/>
              </a:spcAft>
              <a:defRPr>
                <a:solidFill>
                  <a:schemeClr val="tx1"/>
                </a:solidFill>
                <a:latin typeface="Arial" charset="0"/>
              </a:defRPr>
            </a:lvl9pPr>
          </a:lstStyle>
          <a:p>
            <a:pPr eaLnBrk="1" hangingPunct="1"/>
            <a:fld id="{3762A112-ED48-42EB-A5DB-93C9E5C3E386}" type="slidenum">
              <a:rPr lang="en-US" smtClean="0"/>
              <a:pPr eaLnBrk="1" hangingPunct="1"/>
              <a:t>11</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p:spPr>
        <p:txBody>
          <a:bodyPr/>
          <a:lstStyle/>
          <a:p>
            <a:endParaRPr lang="en-US" dirty="0" smtClean="0"/>
          </a:p>
        </p:txBody>
      </p:sp>
      <p:sp>
        <p:nvSpPr>
          <p:cNvPr id="15364"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34480" indent="-282492" eaLnBrk="0" hangingPunct="0">
              <a:defRPr>
                <a:solidFill>
                  <a:schemeClr val="tx1"/>
                </a:solidFill>
                <a:latin typeface="Arial" charset="0"/>
              </a:defRPr>
            </a:lvl2pPr>
            <a:lvl3pPr marL="1129970" indent="-225994" eaLnBrk="0" hangingPunct="0">
              <a:defRPr>
                <a:solidFill>
                  <a:schemeClr val="tx1"/>
                </a:solidFill>
                <a:latin typeface="Arial" charset="0"/>
              </a:defRPr>
            </a:lvl3pPr>
            <a:lvl4pPr marL="1581958" indent="-225994" eaLnBrk="0" hangingPunct="0">
              <a:defRPr>
                <a:solidFill>
                  <a:schemeClr val="tx1"/>
                </a:solidFill>
                <a:latin typeface="Arial" charset="0"/>
              </a:defRPr>
            </a:lvl4pPr>
            <a:lvl5pPr marL="2033946" indent="-225994" eaLnBrk="0" hangingPunct="0">
              <a:defRPr>
                <a:solidFill>
                  <a:schemeClr val="tx1"/>
                </a:solidFill>
                <a:latin typeface="Arial" charset="0"/>
              </a:defRPr>
            </a:lvl5pPr>
            <a:lvl6pPr marL="2485934" indent="-225994" eaLnBrk="0" fontAlgn="base" hangingPunct="0">
              <a:spcBef>
                <a:spcPct val="0"/>
              </a:spcBef>
              <a:spcAft>
                <a:spcPct val="0"/>
              </a:spcAft>
              <a:defRPr>
                <a:solidFill>
                  <a:schemeClr val="tx1"/>
                </a:solidFill>
                <a:latin typeface="Arial" charset="0"/>
              </a:defRPr>
            </a:lvl6pPr>
            <a:lvl7pPr marL="2937921" indent="-225994" eaLnBrk="0" fontAlgn="base" hangingPunct="0">
              <a:spcBef>
                <a:spcPct val="0"/>
              </a:spcBef>
              <a:spcAft>
                <a:spcPct val="0"/>
              </a:spcAft>
              <a:defRPr>
                <a:solidFill>
                  <a:schemeClr val="tx1"/>
                </a:solidFill>
                <a:latin typeface="Arial" charset="0"/>
              </a:defRPr>
            </a:lvl7pPr>
            <a:lvl8pPr marL="3389909" indent="-225994" eaLnBrk="0" fontAlgn="base" hangingPunct="0">
              <a:spcBef>
                <a:spcPct val="0"/>
              </a:spcBef>
              <a:spcAft>
                <a:spcPct val="0"/>
              </a:spcAft>
              <a:defRPr>
                <a:solidFill>
                  <a:schemeClr val="tx1"/>
                </a:solidFill>
                <a:latin typeface="Arial" charset="0"/>
              </a:defRPr>
            </a:lvl8pPr>
            <a:lvl9pPr marL="3841897" indent="-225994" eaLnBrk="0" fontAlgn="base" hangingPunct="0">
              <a:spcBef>
                <a:spcPct val="0"/>
              </a:spcBef>
              <a:spcAft>
                <a:spcPct val="0"/>
              </a:spcAft>
              <a:defRPr>
                <a:solidFill>
                  <a:schemeClr val="tx1"/>
                </a:solidFill>
                <a:latin typeface="Arial" charset="0"/>
              </a:defRPr>
            </a:lvl9pPr>
          </a:lstStyle>
          <a:p>
            <a:pPr eaLnBrk="1" hangingPunct="1"/>
            <a:fld id="{3762A112-ED48-42EB-A5DB-93C9E5C3E386}" type="slidenum">
              <a:rPr lang="en-US" smtClean="0"/>
              <a:pPr eaLnBrk="1" hangingPunct="1"/>
              <a:t>12</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p:spPr>
        <p:txBody>
          <a:bodyPr/>
          <a:lstStyle/>
          <a:p>
            <a:endParaRPr lang="en-US" dirty="0" smtClean="0"/>
          </a:p>
        </p:txBody>
      </p:sp>
      <p:sp>
        <p:nvSpPr>
          <p:cNvPr id="15364"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34480" indent="-282492" eaLnBrk="0" hangingPunct="0">
              <a:defRPr>
                <a:solidFill>
                  <a:schemeClr val="tx1"/>
                </a:solidFill>
                <a:latin typeface="Arial" charset="0"/>
              </a:defRPr>
            </a:lvl2pPr>
            <a:lvl3pPr marL="1129970" indent="-225994" eaLnBrk="0" hangingPunct="0">
              <a:defRPr>
                <a:solidFill>
                  <a:schemeClr val="tx1"/>
                </a:solidFill>
                <a:latin typeface="Arial" charset="0"/>
              </a:defRPr>
            </a:lvl3pPr>
            <a:lvl4pPr marL="1581958" indent="-225994" eaLnBrk="0" hangingPunct="0">
              <a:defRPr>
                <a:solidFill>
                  <a:schemeClr val="tx1"/>
                </a:solidFill>
                <a:latin typeface="Arial" charset="0"/>
              </a:defRPr>
            </a:lvl4pPr>
            <a:lvl5pPr marL="2033946" indent="-225994" eaLnBrk="0" hangingPunct="0">
              <a:defRPr>
                <a:solidFill>
                  <a:schemeClr val="tx1"/>
                </a:solidFill>
                <a:latin typeface="Arial" charset="0"/>
              </a:defRPr>
            </a:lvl5pPr>
            <a:lvl6pPr marL="2485934" indent="-225994" eaLnBrk="0" fontAlgn="base" hangingPunct="0">
              <a:spcBef>
                <a:spcPct val="0"/>
              </a:spcBef>
              <a:spcAft>
                <a:spcPct val="0"/>
              </a:spcAft>
              <a:defRPr>
                <a:solidFill>
                  <a:schemeClr val="tx1"/>
                </a:solidFill>
                <a:latin typeface="Arial" charset="0"/>
              </a:defRPr>
            </a:lvl6pPr>
            <a:lvl7pPr marL="2937921" indent="-225994" eaLnBrk="0" fontAlgn="base" hangingPunct="0">
              <a:spcBef>
                <a:spcPct val="0"/>
              </a:spcBef>
              <a:spcAft>
                <a:spcPct val="0"/>
              </a:spcAft>
              <a:defRPr>
                <a:solidFill>
                  <a:schemeClr val="tx1"/>
                </a:solidFill>
                <a:latin typeface="Arial" charset="0"/>
              </a:defRPr>
            </a:lvl7pPr>
            <a:lvl8pPr marL="3389909" indent="-225994" eaLnBrk="0" fontAlgn="base" hangingPunct="0">
              <a:spcBef>
                <a:spcPct val="0"/>
              </a:spcBef>
              <a:spcAft>
                <a:spcPct val="0"/>
              </a:spcAft>
              <a:defRPr>
                <a:solidFill>
                  <a:schemeClr val="tx1"/>
                </a:solidFill>
                <a:latin typeface="Arial" charset="0"/>
              </a:defRPr>
            </a:lvl8pPr>
            <a:lvl9pPr marL="3841897" indent="-225994" eaLnBrk="0" fontAlgn="base" hangingPunct="0">
              <a:spcBef>
                <a:spcPct val="0"/>
              </a:spcBef>
              <a:spcAft>
                <a:spcPct val="0"/>
              </a:spcAft>
              <a:defRPr>
                <a:solidFill>
                  <a:schemeClr val="tx1"/>
                </a:solidFill>
                <a:latin typeface="Arial" charset="0"/>
              </a:defRPr>
            </a:lvl9pPr>
          </a:lstStyle>
          <a:p>
            <a:pPr eaLnBrk="1" hangingPunct="1"/>
            <a:fld id="{3762A112-ED48-42EB-A5DB-93C9E5C3E386}" type="slidenum">
              <a:rPr lang="en-US" smtClean="0"/>
              <a:pPr eaLnBrk="1" hangingPunct="1"/>
              <a:t>13</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F3925C7-3D26-492B-94E9-1C91641E32DA}" type="slidenum">
              <a:rPr lang="en-US" smtClean="0"/>
              <a:pPr>
                <a:defRPr/>
              </a:pPr>
              <a:t>14</a:t>
            </a:fld>
            <a:endParaRPr lang="en-US" dirty="0"/>
          </a:p>
        </p:txBody>
      </p:sp>
    </p:spTree>
    <p:extLst>
      <p:ext uri="{BB962C8B-B14F-4D97-AF65-F5344CB8AC3E}">
        <p14:creationId xmlns:p14="http://schemas.microsoft.com/office/powerpoint/2010/main" val="4215058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p:spPr>
        <p:txBody>
          <a:bodyPr/>
          <a:lstStyle/>
          <a:p>
            <a:endParaRPr lang="en-US" dirty="0" smtClean="0"/>
          </a:p>
        </p:txBody>
      </p:sp>
      <p:sp>
        <p:nvSpPr>
          <p:cNvPr id="14340"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34480" indent="-282492" eaLnBrk="0" hangingPunct="0">
              <a:defRPr>
                <a:solidFill>
                  <a:schemeClr val="tx1"/>
                </a:solidFill>
                <a:latin typeface="Arial" charset="0"/>
              </a:defRPr>
            </a:lvl2pPr>
            <a:lvl3pPr marL="1129970" indent="-225994" eaLnBrk="0" hangingPunct="0">
              <a:defRPr>
                <a:solidFill>
                  <a:schemeClr val="tx1"/>
                </a:solidFill>
                <a:latin typeface="Arial" charset="0"/>
              </a:defRPr>
            </a:lvl3pPr>
            <a:lvl4pPr marL="1581958" indent="-225994" eaLnBrk="0" hangingPunct="0">
              <a:defRPr>
                <a:solidFill>
                  <a:schemeClr val="tx1"/>
                </a:solidFill>
                <a:latin typeface="Arial" charset="0"/>
              </a:defRPr>
            </a:lvl4pPr>
            <a:lvl5pPr marL="2033946" indent="-225994" eaLnBrk="0" hangingPunct="0">
              <a:defRPr>
                <a:solidFill>
                  <a:schemeClr val="tx1"/>
                </a:solidFill>
                <a:latin typeface="Arial" charset="0"/>
              </a:defRPr>
            </a:lvl5pPr>
            <a:lvl6pPr marL="2485934" indent="-225994" eaLnBrk="0" fontAlgn="base" hangingPunct="0">
              <a:spcBef>
                <a:spcPct val="0"/>
              </a:spcBef>
              <a:spcAft>
                <a:spcPct val="0"/>
              </a:spcAft>
              <a:defRPr>
                <a:solidFill>
                  <a:schemeClr val="tx1"/>
                </a:solidFill>
                <a:latin typeface="Arial" charset="0"/>
              </a:defRPr>
            </a:lvl6pPr>
            <a:lvl7pPr marL="2937921" indent="-225994" eaLnBrk="0" fontAlgn="base" hangingPunct="0">
              <a:spcBef>
                <a:spcPct val="0"/>
              </a:spcBef>
              <a:spcAft>
                <a:spcPct val="0"/>
              </a:spcAft>
              <a:defRPr>
                <a:solidFill>
                  <a:schemeClr val="tx1"/>
                </a:solidFill>
                <a:latin typeface="Arial" charset="0"/>
              </a:defRPr>
            </a:lvl7pPr>
            <a:lvl8pPr marL="3389909" indent="-225994" eaLnBrk="0" fontAlgn="base" hangingPunct="0">
              <a:spcBef>
                <a:spcPct val="0"/>
              </a:spcBef>
              <a:spcAft>
                <a:spcPct val="0"/>
              </a:spcAft>
              <a:defRPr>
                <a:solidFill>
                  <a:schemeClr val="tx1"/>
                </a:solidFill>
                <a:latin typeface="Arial" charset="0"/>
              </a:defRPr>
            </a:lvl8pPr>
            <a:lvl9pPr marL="3841897" indent="-225994" eaLnBrk="0" fontAlgn="base" hangingPunct="0">
              <a:spcBef>
                <a:spcPct val="0"/>
              </a:spcBef>
              <a:spcAft>
                <a:spcPct val="0"/>
              </a:spcAft>
              <a:defRPr>
                <a:solidFill>
                  <a:schemeClr val="tx1"/>
                </a:solidFill>
                <a:latin typeface="Arial" charset="0"/>
              </a:defRPr>
            </a:lvl9pPr>
          </a:lstStyle>
          <a:p>
            <a:pPr eaLnBrk="1" hangingPunct="1"/>
            <a:fld id="{14360627-791C-42FF-B48D-9CDEA47997CD}" type="slidenum">
              <a:rPr lang="en-US" smtClean="0"/>
              <a:pPr eaLnBrk="1" hangingPunct="1"/>
              <a:t>15</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F3925C7-3D26-492B-94E9-1C91641E32DA}" type="slidenum">
              <a:rPr lang="en-US" smtClean="0"/>
              <a:pPr>
                <a:defRPr/>
              </a:pPr>
              <a:t>17</a:t>
            </a:fld>
            <a:endParaRPr lang="en-US" dirty="0"/>
          </a:p>
        </p:txBody>
      </p:sp>
    </p:spTree>
    <p:extLst>
      <p:ext uri="{BB962C8B-B14F-4D97-AF65-F5344CB8AC3E}">
        <p14:creationId xmlns:p14="http://schemas.microsoft.com/office/powerpoint/2010/main" val="3283171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F3925C7-3D26-492B-94E9-1C91641E32DA}" type="slidenum">
              <a:rPr lang="en-US" smtClean="0"/>
              <a:pPr>
                <a:defRPr/>
              </a:pPr>
              <a:t>18</a:t>
            </a:fld>
            <a:endParaRPr lang="en-US" dirty="0"/>
          </a:p>
        </p:txBody>
      </p:sp>
    </p:spTree>
    <p:extLst>
      <p:ext uri="{BB962C8B-B14F-4D97-AF65-F5344CB8AC3E}">
        <p14:creationId xmlns:p14="http://schemas.microsoft.com/office/powerpoint/2010/main" val="3904555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F3925C7-3D26-492B-94E9-1C91641E32DA}" type="slidenum">
              <a:rPr lang="en-US" smtClean="0"/>
              <a:pPr>
                <a:defRPr/>
              </a:pPr>
              <a:t>20</a:t>
            </a:fld>
            <a:endParaRPr lang="en-US" dirty="0"/>
          </a:p>
        </p:txBody>
      </p:sp>
    </p:spTree>
    <p:extLst>
      <p:ext uri="{BB962C8B-B14F-4D97-AF65-F5344CB8AC3E}">
        <p14:creationId xmlns:p14="http://schemas.microsoft.com/office/powerpoint/2010/main" val="2735867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976"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a:defRPr/>
            </a:pPr>
            <a:fld id="{7F3925C7-3D26-492B-94E9-1C91641E32DA}" type="slidenum">
              <a:rPr lang="en-US" smtClean="0"/>
              <a:pPr>
                <a:defRPr/>
              </a:pPr>
              <a:t>21</a:t>
            </a:fld>
            <a:endParaRPr lang="en-US" dirty="0"/>
          </a:p>
        </p:txBody>
      </p:sp>
    </p:spTree>
    <p:extLst>
      <p:ext uri="{BB962C8B-B14F-4D97-AF65-F5344CB8AC3E}">
        <p14:creationId xmlns:p14="http://schemas.microsoft.com/office/powerpoint/2010/main" val="2735867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19" tIns="45710" rIns="91419" bIns="45710" anchor="b"/>
          <a:lstStyle/>
          <a:p>
            <a:pPr algn="r"/>
            <a:fld id="{07C622E7-79DD-4479-A46D-6C7B03898632}" type="slidenum">
              <a:rPr lang="en-US" sz="1200">
                <a:latin typeface="Arial" pitchFamily="34" charset="0"/>
              </a:rPr>
              <a:pPr algn="r"/>
              <a:t>25</a:t>
            </a:fld>
            <a:endParaRPr lang="en-US" sz="1200" dirty="0">
              <a:latin typeface="Arial" pitchFamily="34" charset="0"/>
            </a:endParaRPr>
          </a:p>
        </p:txBody>
      </p:sp>
      <p:sp>
        <p:nvSpPr>
          <p:cNvPr id="186371" name="Rectangle 2"/>
          <p:cNvSpPr>
            <a:spLocks noGrp="1" noRot="1" noChangeAspect="1" noChangeArrowheads="1" noTextEdit="1"/>
          </p:cNvSpPr>
          <p:nvPr>
            <p:ph type="sldImg"/>
          </p:nvPr>
        </p:nvSpPr>
        <p:spPr>
          <a:xfrm>
            <a:off x="1152525" y="692150"/>
            <a:ext cx="4554538" cy="3416300"/>
          </a:xfrm>
          <a:ln/>
        </p:spPr>
      </p:sp>
      <p:sp>
        <p:nvSpPr>
          <p:cNvPr id="186372" name="Rectangle 3"/>
          <p:cNvSpPr>
            <a:spLocks noGrp="1" noChangeArrowheads="1"/>
          </p:cNvSpPr>
          <p:nvPr>
            <p:ph type="body" idx="1"/>
          </p:nvPr>
        </p:nvSpPr>
        <p:spPr>
          <a:xfrm>
            <a:off x="914400" y="4343400"/>
            <a:ext cx="5029200" cy="4114800"/>
          </a:xfrm>
          <a:noFill/>
          <a:ln/>
        </p:spPr>
        <p:txBody>
          <a:bodyPr/>
          <a:lstStyle/>
          <a:p>
            <a:pPr marL="162151" indent="-162151">
              <a:buFont typeface="Arial" pitchFamily="34" charset="0"/>
              <a:buChar char="•"/>
            </a:pPr>
            <a:endParaRPr lang="en-US" baseline="0" dirty="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F3925C7-3D26-492B-94E9-1C91641E32DA}" type="slidenum">
              <a:rPr lang="en-US" smtClean="0"/>
              <a:pPr>
                <a:defRPr/>
              </a:pPr>
              <a:t>2</a:t>
            </a:fld>
            <a:endParaRPr lang="en-US" dirty="0"/>
          </a:p>
        </p:txBody>
      </p:sp>
    </p:spTree>
    <p:extLst>
      <p:ext uri="{BB962C8B-B14F-4D97-AF65-F5344CB8AC3E}">
        <p14:creationId xmlns:p14="http://schemas.microsoft.com/office/powerpoint/2010/main" val="1151820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19" tIns="45710" rIns="91419" bIns="45710" anchor="b"/>
          <a:lstStyle/>
          <a:p>
            <a:pPr algn="r"/>
            <a:fld id="{07C622E7-79DD-4479-A46D-6C7B03898632}" type="slidenum">
              <a:rPr lang="en-US" sz="1200">
                <a:latin typeface="Arial" pitchFamily="34" charset="0"/>
              </a:rPr>
              <a:pPr algn="r"/>
              <a:t>26</a:t>
            </a:fld>
            <a:endParaRPr lang="en-US" sz="1200" dirty="0">
              <a:latin typeface="Arial" pitchFamily="34" charset="0"/>
            </a:endParaRPr>
          </a:p>
        </p:txBody>
      </p:sp>
      <p:sp>
        <p:nvSpPr>
          <p:cNvPr id="186371" name="Rectangle 2"/>
          <p:cNvSpPr>
            <a:spLocks noGrp="1" noRot="1" noChangeAspect="1" noChangeArrowheads="1" noTextEdit="1"/>
          </p:cNvSpPr>
          <p:nvPr>
            <p:ph type="sldImg"/>
          </p:nvPr>
        </p:nvSpPr>
        <p:spPr>
          <a:xfrm>
            <a:off x="1152525" y="692150"/>
            <a:ext cx="4554538" cy="3416300"/>
          </a:xfrm>
          <a:ln/>
        </p:spPr>
      </p:sp>
      <p:sp>
        <p:nvSpPr>
          <p:cNvPr id="186372" name="Rectangle 3"/>
          <p:cNvSpPr>
            <a:spLocks noGrp="1" noChangeArrowheads="1"/>
          </p:cNvSpPr>
          <p:nvPr>
            <p:ph type="body" idx="1"/>
          </p:nvPr>
        </p:nvSpPr>
        <p:spPr>
          <a:xfrm>
            <a:off x="914400" y="4343400"/>
            <a:ext cx="5029200" cy="4114800"/>
          </a:xfrm>
          <a:noFill/>
          <a:ln/>
        </p:spPr>
        <p:txBody>
          <a:bodyPr/>
          <a:lstStyle/>
          <a:p>
            <a:pPr marL="162151" indent="-162151">
              <a:buFont typeface="Arial" pitchFamily="34" charset="0"/>
              <a:buChar char="•"/>
            </a:pPr>
            <a:endParaRPr lang="en-US" baseline="0" dirty="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19" tIns="45710" rIns="91419" bIns="45710" anchor="b"/>
          <a:lstStyle/>
          <a:p>
            <a:pPr algn="r"/>
            <a:fld id="{07C622E7-79DD-4479-A46D-6C7B03898632}" type="slidenum">
              <a:rPr lang="en-US" sz="1200">
                <a:latin typeface="Arial" pitchFamily="34" charset="0"/>
              </a:rPr>
              <a:pPr algn="r"/>
              <a:t>27</a:t>
            </a:fld>
            <a:endParaRPr lang="en-US" sz="1200" dirty="0">
              <a:latin typeface="Arial" pitchFamily="34" charset="0"/>
            </a:endParaRPr>
          </a:p>
        </p:txBody>
      </p:sp>
      <p:sp>
        <p:nvSpPr>
          <p:cNvPr id="186371" name="Rectangle 2"/>
          <p:cNvSpPr>
            <a:spLocks noGrp="1" noRot="1" noChangeAspect="1" noChangeArrowheads="1" noTextEdit="1"/>
          </p:cNvSpPr>
          <p:nvPr>
            <p:ph type="sldImg"/>
          </p:nvPr>
        </p:nvSpPr>
        <p:spPr>
          <a:xfrm>
            <a:off x="1152525" y="692150"/>
            <a:ext cx="4554538" cy="3416300"/>
          </a:xfrm>
          <a:ln/>
        </p:spPr>
      </p:sp>
      <p:sp>
        <p:nvSpPr>
          <p:cNvPr id="186372" name="Rectangle 3"/>
          <p:cNvSpPr>
            <a:spLocks noGrp="1" noChangeArrowheads="1"/>
          </p:cNvSpPr>
          <p:nvPr>
            <p:ph type="body" idx="1"/>
          </p:nvPr>
        </p:nvSpPr>
        <p:spPr>
          <a:xfrm>
            <a:off x="914400" y="4343400"/>
            <a:ext cx="5029200" cy="4114800"/>
          </a:xfrm>
          <a:noFill/>
          <a:ln/>
        </p:spPr>
        <p:txBody>
          <a:bodyPr/>
          <a:lstStyle/>
          <a:p>
            <a:pPr marL="162151" indent="-162151">
              <a:buFont typeface="Arial" pitchFamily="34" charset="0"/>
              <a:buChar char="•"/>
            </a:pPr>
            <a:endParaRPr lang="en-US" baseline="0" dirty="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19" tIns="45710" rIns="91419" bIns="45710" anchor="b"/>
          <a:lstStyle/>
          <a:p>
            <a:pPr algn="r"/>
            <a:fld id="{07C622E7-79DD-4479-A46D-6C7B03898632}" type="slidenum">
              <a:rPr lang="en-US" sz="1200">
                <a:latin typeface="Arial" pitchFamily="34" charset="0"/>
              </a:rPr>
              <a:pPr algn="r"/>
              <a:t>28</a:t>
            </a:fld>
            <a:endParaRPr lang="en-US" sz="1200" dirty="0">
              <a:latin typeface="Arial" pitchFamily="34" charset="0"/>
            </a:endParaRPr>
          </a:p>
        </p:txBody>
      </p:sp>
      <p:sp>
        <p:nvSpPr>
          <p:cNvPr id="186371" name="Rectangle 2"/>
          <p:cNvSpPr>
            <a:spLocks noGrp="1" noRot="1" noChangeAspect="1" noChangeArrowheads="1" noTextEdit="1"/>
          </p:cNvSpPr>
          <p:nvPr>
            <p:ph type="sldImg"/>
          </p:nvPr>
        </p:nvSpPr>
        <p:spPr>
          <a:xfrm>
            <a:off x="1152525" y="692150"/>
            <a:ext cx="4554538" cy="3416300"/>
          </a:xfrm>
          <a:ln/>
        </p:spPr>
      </p:sp>
      <p:sp>
        <p:nvSpPr>
          <p:cNvPr id="186372" name="Rectangle 3"/>
          <p:cNvSpPr>
            <a:spLocks noGrp="1" noChangeArrowheads="1"/>
          </p:cNvSpPr>
          <p:nvPr>
            <p:ph type="body" idx="1"/>
          </p:nvPr>
        </p:nvSpPr>
        <p:spPr>
          <a:xfrm>
            <a:off x="914400" y="4343400"/>
            <a:ext cx="5029200" cy="4114800"/>
          </a:xfrm>
          <a:noFill/>
          <a:ln/>
        </p:spPr>
        <p:txBody>
          <a:bodyPr/>
          <a:lstStyle/>
          <a:p>
            <a:pPr marL="162151" indent="-162151">
              <a:buFont typeface="Arial" pitchFamily="34" charset="0"/>
              <a:buChar char="•"/>
            </a:pPr>
            <a:endParaRPr lang="en-US" baseline="0" dirty="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4" tIns="45712" rIns="91424" bIns="45712" anchor="b"/>
          <a:lstStyle/>
          <a:p>
            <a:pPr algn="r"/>
            <a:fld id="{07C622E7-79DD-4479-A46D-6C7B03898632}" type="slidenum">
              <a:rPr lang="en-US" sz="1200">
                <a:latin typeface="Arial" pitchFamily="34" charset="0"/>
              </a:rPr>
              <a:pPr algn="r"/>
              <a:t>29</a:t>
            </a:fld>
            <a:endParaRPr lang="en-US" sz="1200" dirty="0">
              <a:latin typeface="Arial" pitchFamily="34" charset="0"/>
            </a:endParaRPr>
          </a:p>
        </p:txBody>
      </p:sp>
      <p:sp>
        <p:nvSpPr>
          <p:cNvPr id="186371" name="Rectangle 2"/>
          <p:cNvSpPr>
            <a:spLocks noGrp="1" noRot="1" noChangeAspect="1" noChangeArrowheads="1" noTextEdit="1"/>
          </p:cNvSpPr>
          <p:nvPr>
            <p:ph type="sldImg"/>
          </p:nvPr>
        </p:nvSpPr>
        <p:spPr>
          <a:xfrm>
            <a:off x="1152525" y="692150"/>
            <a:ext cx="4554538" cy="3416300"/>
          </a:xfrm>
          <a:ln/>
        </p:spPr>
      </p:sp>
      <p:sp>
        <p:nvSpPr>
          <p:cNvPr id="186372" name="Rectangle 3"/>
          <p:cNvSpPr>
            <a:spLocks noGrp="1" noChangeArrowheads="1"/>
          </p:cNvSpPr>
          <p:nvPr>
            <p:ph type="body" idx="1"/>
          </p:nvPr>
        </p:nvSpPr>
        <p:spPr>
          <a:xfrm>
            <a:off x="914400" y="4343400"/>
            <a:ext cx="5029200" cy="4114800"/>
          </a:xfrm>
          <a:noFill/>
          <a:ln/>
        </p:spPr>
        <p:txBody>
          <a:bodyPr/>
          <a:lstStyle/>
          <a:p>
            <a:pPr marL="162160" indent="-162160">
              <a:buFont typeface="Arial" pitchFamily="34" charset="0"/>
              <a:buChar char="•"/>
            </a:pPr>
            <a:endParaRPr lang="en-US" dirty="0"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4" tIns="45712" rIns="91424" bIns="45712" anchor="b"/>
          <a:lstStyle/>
          <a:p>
            <a:pPr algn="r"/>
            <a:fld id="{07C622E7-79DD-4479-A46D-6C7B03898632}" type="slidenum">
              <a:rPr lang="en-US" sz="1200">
                <a:latin typeface="Arial" pitchFamily="34" charset="0"/>
              </a:rPr>
              <a:pPr algn="r"/>
              <a:t>30</a:t>
            </a:fld>
            <a:endParaRPr lang="en-US" sz="1200" dirty="0">
              <a:latin typeface="Arial" pitchFamily="34" charset="0"/>
            </a:endParaRPr>
          </a:p>
        </p:txBody>
      </p:sp>
      <p:sp>
        <p:nvSpPr>
          <p:cNvPr id="186371" name="Rectangle 2"/>
          <p:cNvSpPr>
            <a:spLocks noGrp="1" noRot="1" noChangeAspect="1" noChangeArrowheads="1" noTextEdit="1"/>
          </p:cNvSpPr>
          <p:nvPr>
            <p:ph type="sldImg"/>
          </p:nvPr>
        </p:nvSpPr>
        <p:spPr>
          <a:xfrm>
            <a:off x="1152525" y="692150"/>
            <a:ext cx="4554538" cy="3416300"/>
          </a:xfrm>
          <a:ln/>
        </p:spPr>
      </p:sp>
      <p:sp>
        <p:nvSpPr>
          <p:cNvPr id="186372" name="Rectangle 3"/>
          <p:cNvSpPr>
            <a:spLocks noGrp="1" noChangeArrowheads="1"/>
          </p:cNvSpPr>
          <p:nvPr>
            <p:ph type="body" idx="1"/>
          </p:nvPr>
        </p:nvSpPr>
        <p:spPr>
          <a:xfrm>
            <a:off x="914400" y="4343400"/>
            <a:ext cx="5029200" cy="4114800"/>
          </a:xfrm>
          <a:noFill/>
          <a:ln/>
        </p:spPr>
        <p:txBody>
          <a:bodyPr/>
          <a:lstStyle/>
          <a:p>
            <a:pPr marL="162160" indent="-162160">
              <a:buFont typeface="Arial" pitchFamily="34" charset="0"/>
              <a:buChar char="•"/>
            </a:pPr>
            <a:endParaRPr lang="en-US" dirty="0"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4" tIns="45712" rIns="91424" bIns="45712" anchor="b"/>
          <a:lstStyle/>
          <a:p>
            <a:pPr algn="r"/>
            <a:fld id="{07C622E7-79DD-4479-A46D-6C7B03898632}" type="slidenum">
              <a:rPr lang="en-US" sz="1200">
                <a:latin typeface="Arial" pitchFamily="34" charset="0"/>
              </a:rPr>
              <a:pPr algn="r"/>
              <a:t>31</a:t>
            </a:fld>
            <a:endParaRPr lang="en-US" sz="1200" dirty="0">
              <a:latin typeface="Arial" pitchFamily="34" charset="0"/>
            </a:endParaRPr>
          </a:p>
        </p:txBody>
      </p:sp>
      <p:sp>
        <p:nvSpPr>
          <p:cNvPr id="186371" name="Rectangle 2"/>
          <p:cNvSpPr>
            <a:spLocks noGrp="1" noRot="1" noChangeAspect="1" noChangeArrowheads="1" noTextEdit="1"/>
          </p:cNvSpPr>
          <p:nvPr>
            <p:ph type="sldImg"/>
          </p:nvPr>
        </p:nvSpPr>
        <p:spPr>
          <a:xfrm>
            <a:off x="1152525" y="692150"/>
            <a:ext cx="4554538" cy="3416300"/>
          </a:xfrm>
          <a:ln/>
        </p:spPr>
      </p:sp>
      <p:sp>
        <p:nvSpPr>
          <p:cNvPr id="186372" name="Rectangle 3"/>
          <p:cNvSpPr>
            <a:spLocks noGrp="1" noChangeArrowheads="1"/>
          </p:cNvSpPr>
          <p:nvPr>
            <p:ph type="body" idx="1"/>
          </p:nvPr>
        </p:nvSpPr>
        <p:spPr>
          <a:xfrm>
            <a:off x="914400" y="4343400"/>
            <a:ext cx="5029200" cy="4114800"/>
          </a:xfrm>
          <a:noFill/>
          <a:ln/>
        </p:spPr>
        <p:txBody>
          <a:bodyPr/>
          <a:lstStyle/>
          <a:p>
            <a:pPr marL="162160" indent="-162160">
              <a:buFont typeface="Arial" pitchFamily="34" charset="0"/>
              <a:buChar char="•"/>
            </a:pPr>
            <a:endParaRPr lang="en-US" dirty="0"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14" tIns="45707" rIns="91414" bIns="45707" anchor="b"/>
          <a:lstStyle/>
          <a:p>
            <a:pPr algn="r"/>
            <a:fld id="{07C622E7-79DD-4479-A46D-6C7B03898632}" type="slidenum">
              <a:rPr lang="en-US" sz="1200">
                <a:latin typeface="Arial" pitchFamily="34" charset="0"/>
              </a:rPr>
              <a:pPr algn="r"/>
              <a:t>32</a:t>
            </a:fld>
            <a:endParaRPr lang="en-US" sz="1200" dirty="0">
              <a:latin typeface="Arial" pitchFamily="34" charset="0"/>
            </a:endParaRPr>
          </a:p>
        </p:txBody>
      </p:sp>
      <p:sp>
        <p:nvSpPr>
          <p:cNvPr id="186371" name="Rectangle 2"/>
          <p:cNvSpPr>
            <a:spLocks noGrp="1" noRot="1" noChangeAspect="1" noChangeArrowheads="1" noTextEdit="1"/>
          </p:cNvSpPr>
          <p:nvPr>
            <p:ph type="sldImg"/>
          </p:nvPr>
        </p:nvSpPr>
        <p:spPr>
          <a:xfrm>
            <a:off x="1152525" y="692150"/>
            <a:ext cx="4554538" cy="3416300"/>
          </a:xfrm>
          <a:ln/>
        </p:spPr>
      </p:sp>
      <p:sp>
        <p:nvSpPr>
          <p:cNvPr id="186372" name="Rectangle 3"/>
          <p:cNvSpPr>
            <a:spLocks noGrp="1" noChangeArrowheads="1"/>
          </p:cNvSpPr>
          <p:nvPr>
            <p:ph type="body" idx="1"/>
          </p:nvPr>
        </p:nvSpPr>
        <p:spPr>
          <a:xfrm>
            <a:off x="914400" y="4343400"/>
            <a:ext cx="5029200" cy="4114800"/>
          </a:xfrm>
          <a:noFill/>
          <a:ln/>
        </p:spPr>
        <p:txBody>
          <a:bodyPr/>
          <a:lstStyle/>
          <a:p>
            <a:pPr marL="162142" indent="-162142">
              <a:buFont typeface="Arial" pitchFamily="34" charset="0"/>
              <a:buChar char="•"/>
            </a:pPr>
            <a:endParaRPr lang="en-US" dirty="0"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14" tIns="45707" rIns="91414" bIns="45707" anchor="b"/>
          <a:lstStyle/>
          <a:p>
            <a:pPr algn="r"/>
            <a:fld id="{07C622E7-79DD-4479-A46D-6C7B03898632}" type="slidenum">
              <a:rPr lang="en-US" sz="1200">
                <a:latin typeface="Arial" pitchFamily="34" charset="0"/>
              </a:rPr>
              <a:pPr algn="r"/>
              <a:t>33</a:t>
            </a:fld>
            <a:endParaRPr lang="en-US" sz="1200" dirty="0">
              <a:latin typeface="Arial" pitchFamily="34" charset="0"/>
            </a:endParaRPr>
          </a:p>
        </p:txBody>
      </p:sp>
      <p:sp>
        <p:nvSpPr>
          <p:cNvPr id="186371" name="Rectangle 2"/>
          <p:cNvSpPr>
            <a:spLocks noGrp="1" noRot="1" noChangeAspect="1" noChangeArrowheads="1" noTextEdit="1"/>
          </p:cNvSpPr>
          <p:nvPr>
            <p:ph type="sldImg"/>
          </p:nvPr>
        </p:nvSpPr>
        <p:spPr>
          <a:xfrm>
            <a:off x="1152525" y="692150"/>
            <a:ext cx="4554538" cy="3416300"/>
          </a:xfrm>
          <a:ln/>
        </p:spPr>
      </p:sp>
      <p:sp>
        <p:nvSpPr>
          <p:cNvPr id="186372" name="Rectangle 3"/>
          <p:cNvSpPr>
            <a:spLocks noGrp="1" noChangeArrowheads="1"/>
          </p:cNvSpPr>
          <p:nvPr>
            <p:ph type="body" idx="1"/>
          </p:nvPr>
        </p:nvSpPr>
        <p:spPr>
          <a:xfrm>
            <a:off x="914400" y="4343400"/>
            <a:ext cx="5029200" cy="4114800"/>
          </a:xfrm>
          <a:noFill/>
          <a:ln/>
        </p:spPr>
        <p:txBody>
          <a:bodyPr/>
          <a:lstStyle/>
          <a:p>
            <a:pPr marL="162142" indent="-162142">
              <a:buFont typeface="Arial" pitchFamily="34" charset="0"/>
              <a:buChar char="•"/>
            </a:pPr>
            <a:endParaRPr lang="en-US" dirty="0"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4" tIns="45712" rIns="91424" bIns="45712" anchor="b"/>
          <a:lstStyle/>
          <a:p>
            <a:pPr algn="r"/>
            <a:fld id="{07C622E7-79DD-4479-A46D-6C7B03898632}" type="slidenum">
              <a:rPr lang="en-US" sz="1200">
                <a:latin typeface="Arial" pitchFamily="34" charset="0"/>
              </a:rPr>
              <a:pPr algn="r"/>
              <a:t>34</a:t>
            </a:fld>
            <a:endParaRPr lang="en-US" sz="1200" dirty="0">
              <a:latin typeface="Arial" pitchFamily="34" charset="0"/>
            </a:endParaRPr>
          </a:p>
        </p:txBody>
      </p:sp>
      <p:sp>
        <p:nvSpPr>
          <p:cNvPr id="186371" name="Rectangle 2"/>
          <p:cNvSpPr>
            <a:spLocks noGrp="1" noRot="1" noChangeAspect="1" noChangeArrowheads="1" noTextEdit="1"/>
          </p:cNvSpPr>
          <p:nvPr>
            <p:ph type="sldImg"/>
          </p:nvPr>
        </p:nvSpPr>
        <p:spPr>
          <a:xfrm>
            <a:off x="1152525" y="692150"/>
            <a:ext cx="4554538" cy="3416300"/>
          </a:xfrm>
          <a:ln/>
        </p:spPr>
      </p:sp>
      <p:sp>
        <p:nvSpPr>
          <p:cNvPr id="186372" name="Rectangle 3"/>
          <p:cNvSpPr>
            <a:spLocks noGrp="1" noChangeArrowheads="1"/>
          </p:cNvSpPr>
          <p:nvPr>
            <p:ph type="body" idx="1"/>
          </p:nvPr>
        </p:nvSpPr>
        <p:spPr>
          <a:xfrm>
            <a:off x="914400" y="4343400"/>
            <a:ext cx="5029200" cy="4114800"/>
          </a:xfrm>
          <a:noFill/>
          <a:ln/>
        </p:spPr>
        <p:txBody>
          <a:bodyPr/>
          <a:lstStyle/>
          <a:p>
            <a:pPr marL="228600" indent="-228600">
              <a:buFont typeface="Wingdings" pitchFamily="2" charset="2"/>
              <a:buChar char="§"/>
            </a:pPr>
            <a:endParaRPr lang="en-US" dirty="0">
              <a:latin typeface="Times New Roman" pitchFamily="18" charset="0"/>
              <a:cs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976" eaLnBrk="0" fontAlgn="base" hangingPunct="0">
              <a:spcBef>
                <a:spcPct val="30000"/>
              </a:spcBef>
              <a:spcAft>
                <a:spcPct val="0"/>
              </a:spcAft>
              <a:defRPr/>
            </a:pPr>
            <a:r>
              <a:rPr lang="en-US" dirty="0" smtClean="0"/>
              <a:t>A camera sees everything clearly within the</a:t>
            </a:r>
            <a:r>
              <a:rPr lang="en-US" baseline="0" dirty="0" smtClean="0"/>
              <a:t> field of view. The field of view of the eye depends on the level of stress. Under extreme stress the field of view can narrow to 3 inches at five yards.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F3925C7-3D26-492B-94E9-1C91641E32DA}" type="slidenum">
              <a:rPr lang="en-US" smtClean="0"/>
              <a:pPr>
                <a:defRPr/>
              </a:pPr>
              <a:t>35</a:t>
            </a:fld>
            <a:endParaRPr lang="en-US" dirty="0"/>
          </a:p>
        </p:txBody>
      </p:sp>
    </p:spTree>
    <p:extLst>
      <p:ext uri="{BB962C8B-B14F-4D97-AF65-F5344CB8AC3E}">
        <p14:creationId xmlns:p14="http://schemas.microsoft.com/office/powerpoint/2010/main" val="1254835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p:spPr>
        <p:txBody>
          <a:bodyPr/>
          <a:lstStyle/>
          <a:p>
            <a:endParaRPr lang="en-US" dirty="0" smtClean="0"/>
          </a:p>
        </p:txBody>
      </p:sp>
      <p:sp>
        <p:nvSpPr>
          <p:cNvPr id="1229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34480" indent="-282492" eaLnBrk="0" hangingPunct="0">
              <a:defRPr>
                <a:solidFill>
                  <a:schemeClr val="tx1"/>
                </a:solidFill>
                <a:latin typeface="Arial" charset="0"/>
              </a:defRPr>
            </a:lvl2pPr>
            <a:lvl3pPr marL="1129970" indent="-225994" eaLnBrk="0" hangingPunct="0">
              <a:defRPr>
                <a:solidFill>
                  <a:schemeClr val="tx1"/>
                </a:solidFill>
                <a:latin typeface="Arial" charset="0"/>
              </a:defRPr>
            </a:lvl3pPr>
            <a:lvl4pPr marL="1581958" indent="-225994" eaLnBrk="0" hangingPunct="0">
              <a:defRPr>
                <a:solidFill>
                  <a:schemeClr val="tx1"/>
                </a:solidFill>
                <a:latin typeface="Arial" charset="0"/>
              </a:defRPr>
            </a:lvl4pPr>
            <a:lvl5pPr marL="2033946" indent="-225994" eaLnBrk="0" hangingPunct="0">
              <a:defRPr>
                <a:solidFill>
                  <a:schemeClr val="tx1"/>
                </a:solidFill>
                <a:latin typeface="Arial" charset="0"/>
              </a:defRPr>
            </a:lvl5pPr>
            <a:lvl6pPr marL="2485934" indent="-225994" eaLnBrk="0" fontAlgn="base" hangingPunct="0">
              <a:spcBef>
                <a:spcPct val="0"/>
              </a:spcBef>
              <a:spcAft>
                <a:spcPct val="0"/>
              </a:spcAft>
              <a:defRPr>
                <a:solidFill>
                  <a:schemeClr val="tx1"/>
                </a:solidFill>
                <a:latin typeface="Arial" charset="0"/>
              </a:defRPr>
            </a:lvl6pPr>
            <a:lvl7pPr marL="2937921" indent="-225994" eaLnBrk="0" fontAlgn="base" hangingPunct="0">
              <a:spcBef>
                <a:spcPct val="0"/>
              </a:spcBef>
              <a:spcAft>
                <a:spcPct val="0"/>
              </a:spcAft>
              <a:defRPr>
                <a:solidFill>
                  <a:schemeClr val="tx1"/>
                </a:solidFill>
                <a:latin typeface="Arial" charset="0"/>
              </a:defRPr>
            </a:lvl7pPr>
            <a:lvl8pPr marL="3389909" indent="-225994" eaLnBrk="0" fontAlgn="base" hangingPunct="0">
              <a:spcBef>
                <a:spcPct val="0"/>
              </a:spcBef>
              <a:spcAft>
                <a:spcPct val="0"/>
              </a:spcAft>
              <a:defRPr>
                <a:solidFill>
                  <a:schemeClr val="tx1"/>
                </a:solidFill>
                <a:latin typeface="Arial" charset="0"/>
              </a:defRPr>
            </a:lvl8pPr>
            <a:lvl9pPr marL="3841897" indent="-225994" eaLnBrk="0" fontAlgn="base" hangingPunct="0">
              <a:spcBef>
                <a:spcPct val="0"/>
              </a:spcBef>
              <a:spcAft>
                <a:spcPct val="0"/>
              </a:spcAft>
              <a:defRPr>
                <a:solidFill>
                  <a:schemeClr val="tx1"/>
                </a:solidFill>
                <a:latin typeface="Arial" charset="0"/>
              </a:defRPr>
            </a:lvl9pPr>
          </a:lstStyle>
          <a:p>
            <a:pPr eaLnBrk="1" hangingPunct="1"/>
            <a:fld id="{A4295BD7-9203-4F57-9930-EB7E201E4D9B}" type="slidenum">
              <a:rPr lang="en-US" smtClean="0"/>
              <a:pPr eaLnBrk="1" hangingPunct="1"/>
              <a:t>3</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4" tIns="45712" rIns="91424" bIns="45712" anchor="b"/>
          <a:lstStyle/>
          <a:p>
            <a:pPr algn="r"/>
            <a:fld id="{07C622E7-79DD-4479-A46D-6C7B03898632}" type="slidenum">
              <a:rPr lang="en-US" sz="1200">
                <a:latin typeface="Arial" pitchFamily="34" charset="0"/>
              </a:rPr>
              <a:pPr algn="r"/>
              <a:t>36</a:t>
            </a:fld>
            <a:endParaRPr lang="en-US" sz="1200" dirty="0">
              <a:latin typeface="Arial" pitchFamily="34" charset="0"/>
            </a:endParaRPr>
          </a:p>
        </p:txBody>
      </p:sp>
      <p:sp>
        <p:nvSpPr>
          <p:cNvPr id="186371" name="Rectangle 2"/>
          <p:cNvSpPr>
            <a:spLocks noGrp="1" noRot="1" noChangeAspect="1" noChangeArrowheads="1" noTextEdit="1"/>
          </p:cNvSpPr>
          <p:nvPr>
            <p:ph type="sldImg"/>
          </p:nvPr>
        </p:nvSpPr>
        <p:spPr>
          <a:xfrm>
            <a:off x="1152525" y="692150"/>
            <a:ext cx="4554538" cy="3416300"/>
          </a:xfrm>
          <a:ln/>
        </p:spPr>
      </p:sp>
      <p:sp>
        <p:nvSpPr>
          <p:cNvPr id="186372" name="Rectangle 3"/>
          <p:cNvSpPr>
            <a:spLocks noGrp="1" noChangeArrowheads="1"/>
          </p:cNvSpPr>
          <p:nvPr>
            <p:ph type="body" idx="1"/>
          </p:nvPr>
        </p:nvSpPr>
        <p:spPr>
          <a:xfrm>
            <a:off x="914400" y="4343400"/>
            <a:ext cx="5029200" cy="4114800"/>
          </a:xfrm>
          <a:noFill/>
          <a:ln/>
        </p:spPr>
        <p:txBody>
          <a:bodyPr/>
          <a:lstStyle/>
          <a:p>
            <a:pPr marL="162160" indent="-162160">
              <a:buFont typeface="Arial" pitchFamily="34" charset="0"/>
              <a:buChar char="•"/>
            </a:pPr>
            <a:endParaRPr lang="en-US" dirty="0"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4" tIns="45712" rIns="91424" bIns="45712" anchor="b"/>
          <a:lstStyle/>
          <a:p>
            <a:pPr algn="r"/>
            <a:fld id="{07C622E7-79DD-4479-A46D-6C7B03898632}" type="slidenum">
              <a:rPr lang="en-US" sz="1200">
                <a:latin typeface="Arial" pitchFamily="34" charset="0"/>
              </a:rPr>
              <a:pPr algn="r"/>
              <a:t>37</a:t>
            </a:fld>
            <a:endParaRPr lang="en-US" sz="1200" dirty="0">
              <a:latin typeface="Arial" pitchFamily="34" charset="0"/>
            </a:endParaRPr>
          </a:p>
        </p:txBody>
      </p:sp>
      <p:sp>
        <p:nvSpPr>
          <p:cNvPr id="186371" name="Rectangle 2"/>
          <p:cNvSpPr>
            <a:spLocks noGrp="1" noRot="1" noChangeAspect="1" noChangeArrowheads="1" noTextEdit="1"/>
          </p:cNvSpPr>
          <p:nvPr>
            <p:ph type="sldImg"/>
          </p:nvPr>
        </p:nvSpPr>
        <p:spPr>
          <a:xfrm>
            <a:off x="1152525" y="692150"/>
            <a:ext cx="4554538" cy="3416300"/>
          </a:xfrm>
          <a:ln/>
        </p:spPr>
      </p:sp>
      <p:sp>
        <p:nvSpPr>
          <p:cNvPr id="186372" name="Rectangle 3"/>
          <p:cNvSpPr>
            <a:spLocks noGrp="1" noChangeArrowheads="1"/>
          </p:cNvSpPr>
          <p:nvPr>
            <p:ph type="body" idx="1"/>
          </p:nvPr>
        </p:nvSpPr>
        <p:spPr>
          <a:xfrm>
            <a:off x="914400" y="4343400"/>
            <a:ext cx="5029200" cy="4114800"/>
          </a:xfrm>
          <a:noFill/>
          <a:ln/>
        </p:spPr>
        <p:txBody>
          <a:bodyPr/>
          <a:lstStyle/>
          <a:p>
            <a:pPr marL="162160" indent="-162160">
              <a:buFont typeface="Arial" pitchFamily="34" charset="0"/>
              <a:buChar char="•"/>
            </a:pPr>
            <a:endParaRPr lang="en-US" dirty="0"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7F3925C7-3D26-492B-94E9-1C91641E32DA}" type="slidenum">
              <a:rPr lang="en-US" smtClean="0"/>
              <a:pPr>
                <a:defRPr/>
              </a:pPr>
              <a:t>39</a:t>
            </a:fld>
            <a:endParaRPr lang="en-US" dirty="0"/>
          </a:p>
        </p:txBody>
      </p:sp>
    </p:spTree>
    <p:extLst>
      <p:ext uri="{BB962C8B-B14F-4D97-AF65-F5344CB8AC3E}">
        <p14:creationId xmlns:p14="http://schemas.microsoft.com/office/powerpoint/2010/main" val="21391076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7F3925C7-3D26-492B-94E9-1C91641E32DA}" type="slidenum">
              <a:rPr lang="en-US" smtClean="0"/>
              <a:pPr>
                <a:defRPr/>
              </a:pPr>
              <a:t>40</a:t>
            </a:fld>
            <a:endParaRPr lang="en-US" dirty="0"/>
          </a:p>
        </p:txBody>
      </p:sp>
    </p:spTree>
    <p:extLst>
      <p:ext uri="{BB962C8B-B14F-4D97-AF65-F5344CB8AC3E}">
        <p14:creationId xmlns:p14="http://schemas.microsoft.com/office/powerpoint/2010/main" val="21391076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7F3925C7-3D26-492B-94E9-1C91641E32DA}" type="slidenum">
              <a:rPr lang="en-US" smtClean="0"/>
              <a:pPr>
                <a:defRPr/>
              </a:pPr>
              <a:t>41</a:t>
            </a:fld>
            <a:endParaRPr lang="en-US" dirty="0"/>
          </a:p>
        </p:txBody>
      </p:sp>
    </p:spTree>
    <p:extLst>
      <p:ext uri="{BB962C8B-B14F-4D97-AF65-F5344CB8AC3E}">
        <p14:creationId xmlns:p14="http://schemas.microsoft.com/office/powerpoint/2010/main" val="21391076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7F3925C7-3D26-492B-94E9-1C91641E32DA}" type="slidenum">
              <a:rPr lang="en-US" smtClean="0"/>
              <a:pPr>
                <a:defRPr/>
              </a:pPr>
              <a:t>42</a:t>
            </a:fld>
            <a:endParaRPr lang="en-US" dirty="0"/>
          </a:p>
        </p:txBody>
      </p:sp>
    </p:spTree>
    <p:extLst>
      <p:ext uri="{BB962C8B-B14F-4D97-AF65-F5344CB8AC3E}">
        <p14:creationId xmlns:p14="http://schemas.microsoft.com/office/powerpoint/2010/main" val="21391076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7F3925C7-3D26-492B-94E9-1C91641E32DA}" type="slidenum">
              <a:rPr lang="en-US" smtClean="0"/>
              <a:pPr>
                <a:defRPr/>
              </a:pPr>
              <a:t>43</a:t>
            </a:fld>
            <a:endParaRPr lang="en-US" dirty="0"/>
          </a:p>
        </p:txBody>
      </p:sp>
    </p:spTree>
    <p:extLst>
      <p:ext uri="{BB962C8B-B14F-4D97-AF65-F5344CB8AC3E}">
        <p14:creationId xmlns:p14="http://schemas.microsoft.com/office/powerpoint/2010/main" val="21391076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7F3925C7-3D26-492B-94E9-1C91641E32DA}" type="slidenum">
              <a:rPr lang="en-US" smtClean="0"/>
              <a:pPr>
                <a:defRPr/>
              </a:pPr>
              <a:t>44</a:t>
            </a:fld>
            <a:endParaRPr lang="en-US" dirty="0"/>
          </a:p>
        </p:txBody>
      </p:sp>
    </p:spTree>
    <p:extLst>
      <p:ext uri="{BB962C8B-B14F-4D97-AF65-F5344CB8AC3E}">
        <p14:creationId xmlns:p14="http://schemas.microsoft.com/office/powerpoint/2010/main" val="21391076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7F3925C7-3D26-492B-94E9-1C91641E32DA}" type="slidenum">
              <a:rPr lang="en-US" smtClean="0"/>
              <a:pPr>
                <a:defRPr/>
              </a:pPr>
              <a:t>45</a:t>
            </a:fld>
            <a:endParaRPr lang="en-US" dirty="0"/>
          </a:p>
        </p:txBody>
      </p:sp>
    </p:spTree>
    <p:extLst>
      <p:ext uri="{BB962C8B-B14F-4D97-AF65-F5344CB8AC3E}">
        <p14:creationId xmlns:p14="http://schemas.microsoft.com/office/powerpoint/2010/main" val="21391076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7F3925C7-3D26-492B-94E9-1C91641E32DA}" type="slidenum">
              <a:rPr lang="en-US" smtClean="0"/>
              <a:pPr>
                <a:defRPr/>
              </a:pPr>
              <a:t>46</a:t>
            </a:fld>
            <a:endParaRPr lang="en-US" dirty="0"/>
          </a:p>
        </p:txBody>
      </p:sp>
    </p:spTree>
    <p:extLst>
      <p:ext uri="{BB962C8B-B14F-4D97-AF65-F5344CB8AC3E}">
        <p14:creationId xmlns:p14="http://schemas.microsoft.com/office/powerpoint/2010/main" val="2139107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we have is what I call the Use of Force Disconnect.</a:t>
            </a:r>
          </a:p>
          <a:p>
            <a:endParaRPr lang="en-US" dirty="0" smtClean="0"/>
          </a:p>
          <a:p>
            <a:r>
              <a:rPr lang="en-US" dirty="0" smtClean="0"/>
              <a:t>Television</a:t>
            </a:r>
            <a:r>
              <a:rPr lang="en-US" baseline="0" dirty="0" smtClean="0"/>
              <a:t> shows like Cops and Bait car. Videos in their various forms, easily accessible from You Tube. </a:t>
            </a:r>
            <a:endParaRPr lang="en-US" dirty="0"/>
          </a:p>
        </p:txBody>
      </p:sp>
    </p:spTree>
    <p:extLst>
      <p:ext uri="{BB962C8B-B14F-4D97-AF65-F5344CB8AC3E}">
        <p14:creationId xmlns:p14="http://schemas.microsoft.com/office/powerpoint/2010/main" val="69494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F3925C7-3D26-492B-94E9-1C91641E32DA}" type="slidenum">
              <a:rPr lang="en-US" smtClean="0"/>
              <a:pPr>
                <a:defRPr/>
              </a:pPr>
              <a:t>5</a:t>
            </a:fld>
            <a:endParaRPr lang="en-US" dirty="0"/>
          </a:p>
        </p:txBody>
      </p:sp>
    </p:spTree>
    <p:extLst>
      <p:ext uri="{BB962C8B-B14F-4D97-AF65-F5344CB8AC3E}">
        <p14:creationId xmlns:p14="http://schemas.microsoft.com/office/powerpoint/2010/main" val="4215058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p:spPr>
        <p:txBody>
          <a:bodyPr/>
          <a:lstStyle/>
          <a:p>
            <a:endParaRPr lang="en-US" dirty="0" smtClean="0"/>
          </a:p>
        </p:txBody>
      </p:sp>
      <p:sp>
        <p:nvSpPr>
          <p:cNvPr id="15364"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34480" indent="-282492" eaLnBrk="0" hangingPunct="0">
              <a:defRPr>
                <a:solidFill>
                  <a:schemeClr val="tx1"/>
                </a:solidFill>
                <a:latin typeface="Arial" charset="0"/>
              </a:defRPr>
            </a:lvl2pPr>
            <a:lvl3pPr marL="1129970" indent="-225994" eaLnBrk="0" hangingPunct="0">
              <a:defRPr>
                <a:solidFill>
                  <a:schemeClr val="tx1"/>
                </a:solidFill>
                <a:latin typeface="Arial" charset="0"/>
              </a:defRPr>
            </a:lvl3pPr>
            <a:lvl4pPr marL="1581958" indent="-225994" eaLnBrk="0" hangingPunct="0">
              <a:defRPr>
                <a:solidFill>
                  <a:schemeClr val="tx1"/>
                </a:solidFill>
                <a:latin typeface="Arial" charset="0"/>
              </a:defRPr>
            </a:lvl4pPr>
            <a:lvl5pPr marL="2033946" indent="-225994" eaLnBrk="0" hangingPunct="0">
              <a:defRPr>
                <a:solidFill>
                  <a:schemeClr val="tx1"/>
                </a:solidFill>
                <a:latin typeface="Arial" charset="0"/>
              </a:defRPr>
            </a:lvl5pPr>
            <a:lvl6pPr marL="2485934" indent="-225994" eaLnBrk="0" fontAlgn="base" hangingPunct="0">
              <a:spcBef>
                <a:spcPct val="0"/>
              </a:spcBef>
              <a:spcAft>
                <a:spcPct val="0"/>
              </a:spcAft>
              <a:defRPr>
                <a:solidFill>
                  <a:schemeClr val="tx1"/>
                </a:solidFill>
                <a:latin typeface="Arial" charset="0"/>
              </a:defRPr>
            </a:lvl6pPr>
            <a:lvl7pPr marL="2937921" indent="-225994" eaLnBrk="0" fontAlgn="base" hangingPunct="0">
              <a:spcBef>
                <a:spcPct val="0"/>
              </a:spcBef>
              <a:spcAft>
                <a:spcPct val="0"/>
              </a:spcAft>
              <a:defRPr>
                <a:solidFill>
                  <a:schemeClr val="tx1"/>
                </a:solidFill>
                <a:latin typeface="Arial" charset="0"/>
              </a:defRPr>
            </a:lvl7pPr>
            <a:lvl8pPr marL="3389909" indent="-225994" eaLnBrk="0" fontAlgn="base" hangingPunct="0">
              <a:spcBef>
                <a:spcPct val="0"/>
              </a:spcBef>
              <a:spcAft>
                <a:spcPct val="0"/>
              </a:spcAft>
              <a:defRPr>
                <a:solidFill>
                  <a:schemeClr val="tx1"/>
                </a:solidFill>
                <a:latin typeface="Arial" charset="0"/>
              </a:defRPr>
            </a:lvl8pPr>
            <a:lvl9pPr marL="3841897" indent="-225994" eaLnBrk="0" fontAlgn="base" hangingPunct="0">
              <a:spcBef>
                <a:spcPct val="0"/>
              </a:spcBef>
              <a:spcAft>
                <a:spcPct val="0"/>
              </a:spcAft>
              <a:defRPr>
                <a:solidFill>
                  <a:schemeClr val="tx1"/>
                </a:solidFill>
                <a:latin typeface="Arial" charset="0"/>
              </a:defRPr>
            </a:lvl9pPr>
          </a:lstStyle>
          <a:p>
            <a:pPr eaLnBrk="1" hangingPunct="1"/>
            <a:fld id="{3762A112-ED48-42EB-A5DB-93C9E5C3E386}" type="slidenum">
              <a:rPr lang="en-US" smtClean="0"/>
              <a:pPr eaLnBrk="1" hangingPunct="1"/>
              <a:t>7</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p:spPr>
        <p:txBody>
          <a:bodyPr/>
          <a:lstStyle/>
          <a:p>
            <a:endParaRPr lang="en-US" dirty="0" smtClean="0"/>
          </a:p>
        </p:txBody>
      </p:sp>
      <p:sp>
        <p:nvSpPr>
          <p:cNvPr id="15364"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34480" indent="-282492" eaLnBrk="0" hangingPunct="0">
              <a:defRPr>
                <a:solidFill>
                  <a:schemeClr val="tx1"/>
                </a:solidFill>
                <a:latin typeface="Arial" charset="0"/>
              </a:defRPr>
            </a:lvl2pPr>
            <a:lvl3pPr marL="1129970" indent="-225994" eaLnBrk="0" hangingPunct="0">
              <a:defRPr>
                <a:solidFill>
                  <a:schemeClr val="tx1"/>
                </a:solidFill>
                <a:latin typeface="Arial" charset="0"/>
              </a:defRPr>
            </a:lvl3pPr>
            <a:lvl4pPr marL="1581958" indent="-225994" eaLnBrk="0" hangingPunct="0">
              <a:defRPr>
                <a:solidFill>
                  <a:schemeClr val="tx1"/>
                </a:solidFill>
                <a:latin typeface="Arial" charset="0"/>
              </a:defRPr>
            </a:lvl4pPr>
            <a:lvl5pPr marL="2033946" indent="-225994" eaLnBrk="0" hangingPunct="0">
              <a:defRPr>
                <a:solidFill>
                  <a:schemeClr val="tx1"/>
                </a:solidFill>
                <a:latin typeface="Arial" charset="0"/>
              </a:defRPr>
            </a:lvl5pPr>
            <a:lvl6pPr marL="2485934" indent="-225994" eaLnBrk="0" fontAlgn="base" hangingPunct="0">
              <a:spcBef>
                <a:spcPct val="0"/>
              </a:spcBef>
              <a:spcAft>
                <a:spcPct val="0"/>
              </a:spcAft>
              <a:defRPr>
                <a:solidFill>
                  <a:schemeClr val="tx1"/>
                </a:solidFill>
                <a:latin typeface="Arial" charset="0"/>
              </a:defRPr>
            </a:lvl6pPr>
            <a:lvl7pPr marL="2937921" indent="-225994" eaLnBrk="0" fontAlgn="base" hangingPunct="0">
              <a:spcBef>
                <a:spcPct val="0"/>
              </a:spcBef>
              <a:spcAft>
                <a:spcPct val="0"/>
              </a:spcAft>
              <a:defRPr>
                <a:solidFill>
                  <a:schemeClr val="tx1"/>
                </a:solidFill>
                <a:latin typeface="Arial" charset="0"/>
              </a:defRPr>
            </a:lvl7pPr>
            <a:lvl8pPr marL="3389909" indent="-225994" eaLnBrk="0" fontAlgn="base" hangingPunct="0">
              <a:spcBef>
                <a:spcPct val="0"/>
              </a:spcBef>
              <a:spcAft>
                <a:spcPct val="0"/>
              </a:spcAft>
              <a:defRPr>
                <a:solidFill>
                  <a:schemeClr val="tx1"/>
                </a:solidFill>
                <a:latin typeface="Arial" charset="0"/>
              </a:defRPr>
            </a:lvl8pPr>
            <a:lvl9pPr marL="3841897" indent="-225994" eaLnBrk="0" fontAlgn="base" hangingPunct="0">
              <a:spcBef>
                <a:spcPct val="0"/>
              </a:spcBef>
              <a:spcAft>
                <a:spcPct val="0"/>
              </a:spcAft>
              <a:defRPr>
                <a:solidFill>
                  <a:schemeClr val="tx1"/>
                </a:solidFill>
                <a:latin typeface="Arial" charset="0"/>
              </a:defRPr>
            </a:lvl9pPr>
          </a:lstStyle>
          <a:p>
            <a:pPr eaLnBrk="1" hangingPunct="1"/>
            <a:fld id="{3762A112-ED48-42EB-A5DB-93C9E5C3E386}" type="slidenum">
              <a:rPr lang="en-US" smtClean="0"/>
              <a:pPr eaLnBrk="1" hangingPunct="1"/>
              <a:t>8</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p:spPr>
        <p:txBody>
          <a:bodyPr/>
          <a:lstStyle/>
          <a:p>
            <a:endParaRPr lang="en-US" dirty="0" smtClean="0"/>
          </a:p>
        </p:txBody>
      </p:sp>
      <p:sp>
        <p:nvSpPr>
          <p:cNvPr id="15364"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34480" indent="-282492" eaLnBrk="0" hangingPunct="0">
              <a:defRPr>
                <a:solidFill>
                  <a:schemeClr val="tx1"/>
                </a:solidFill>
                <a:latin typeface="Arial" charset="0"/>
              </a:defRPr>
            </a:lvl2pPr>
            <a:lvl3pPr marL="1129970" indent="-225994" eaLnBrk="0" hangingPunct="0">
              <a:defRPr>
                <a:solidFill>
                  <a:schemeClr val="tx1"/>
                </a:solidFill>
                <a:latin typeface="Arial" charset="0"/>
              </a:defRPr>
            </a:lvl3pPr>
            <a:lvl4pPr marL="1581958" indent="-225994" eaLnBrk="0" hangingPunct="0">
              <a:defRPr>
                <a:solidFill>
                  <a:schemeClr val="tx1"/>
                </a:solidFill>
                <a:latin typeface="Arial" charset="0"/>
              </a:defRPr>
            </a:lvl4pPr>
            <a:lvl5pPr marL="2033946" indent="-225994" eaLnBrk="0" hangingPunct="0">
              <a:defRPr>
                <a:solidFill>
                  <a:schemeClr val="tx1"/>
                </a:solidFill>
                <a:latin typeface="Arial" charset="0"/>
              </a:defRPr>
            </a:lvl5pPr>
            <a:lvl6pPr marL="2485934" indent="-225994" eaLnBrk="0" fontAlgn="base" hangingPunct="0">
              <a:spcBef>
                <a:spcPct val="0"/>
              </a:spcBef>
              <a:spcAft>
                <a:spcPct val="0"/>
              </a:spcAft>
              <a:defRPr>
                <a:solidFill>
                  <a:schemeClr val="tx1"/>
                </a:solidFill>
                <a:latin typeface="Arial" charset="0"/>
              </a:defRPr>
            </a:lvl6pPr>
            <a:lvl7pPr marL="2937921" indent="-225994" eaLnBrk="0" fontAlgn="base" hangingPunct="0">
              <a:spcBef>
                <a:spcPct val="0"/>
              </a:spcBef>
              <a:spcAft>
                <a:spcPct val="0"/>
              </a:spcAft>
              <a:defRPr>
                <a:solidFill>
                  <a:schemeClr val="tx1"/>
                </a:solidFill>
                <a:latin typeface="Arial" charset="0"/>
              </a:defRPr>
            </a:lvl7pPr>
            <a:lvl8pPr marL="3389909" indent="-225994" eaLnBrk="0" fontAlgn="base" hangingPunct="0">
              <a:spcBef>
                <a:spcPct val="0"/>
              </a:spcBef>
              <a:spcAft>
                <a:spcPct val="0"/>
              </a:spcAft>
              <a:defRPr>
                <a:solidFill>
                  <a:schemeClr val="tx1"/>
                </a:solidFill>
                <a:latin typeface="Arial" charset="0"/>
              </a:defRPr>
            </a:lvl8pPr>
            <a:lvl9pPr marL="3841897" indent="-225994" eaLnBrk="0" fontAlgn="base" hangingPunct="0">
              <a:spcBef>
                <a:spcPct val="0"/>
              </a:spcBef>
              <a:spcAft>
                <a:spcPct val="0"/>
              </a:spcAft>
              <a:defRPr>
                <a:solidFill>
                  <a:schemeClr val="tx1"/>
                </a:solidFill>
                <a:latin typeface="Arial" charset="0"/>
              </a:defRPr>
            </a:lvl9pPr>
          </a:lstStyle>
          <a:p>
            <a:pPr eaLnBrk="1" hangingPunct="1"/>
            <a:fld id="{3762A112-ED48-42EB-A5DB-93C9E5C3E386}" type="slidenum">
              <a:rPr lang="en-US" smtClean="0"/>
              <a:pPr eaLnBrk="1" hangingPunct="1"/>
              <a:t>9</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p:spPr>
        <p:txBody>
          <a:bodyPr/>
          <a:lstStyle/>
          <a:p>
            <a:endParaRPr lang="en-US" dirty="0" smtClean="0"/>
          </a:p>
        </p:txBody>
      </p:sp>
      <p:sp>
        <p:nvSpPr>
          <p:cNvPr id="15364"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34480" indent="-282492" eaLnBrk="0" hangingPunct="0">
              <a:defRPr>
                <a:solidFill>
                  <a:schemeClr val="tx1"/>
                </a:solidFill>
                <a:latin typeface="Arial" charset="0"/>
              </a:defRPr>
            </a:lvl2pPr>
            <a:lvl3pPr marL="1129970" indent="-225994" eaLnBrk="0" hangingPunct="0">
              <a:defRPr>
                <a:solidFill>
                  <a:schemeClr val="tx1"/>
                </a:solidFill>
                <a:latin typeface="Arial" charset="0"/>
              </a:defRPr>
            </a:lvl3pPr>
            <a:lvl4pPr marL="1581958" indent="-225994" eaLnBrk="0" hangingPunct="0">
              <a:defRPr>
                <a:solidFill>
                  <a:schemeClr val="tx1"/>
                </a:solidFill>
                <a:latin typeface="Arial" charset="0"/>
              </a:defRPr>
            </a:lvl4pPr>
            <a:lvl5pPr marL="2033946" indent="-225994" eaLnBrk="0" hangingPunct="0">
              <a:defRPr>
                <a:solidFill>
                  <a:schemeClr val="tx1"/>
                </a:solidFill>
                <a:latin typeface="Arial" charset="0"/>
              </a:defRPr>
            </a:lvl5pPr>
            <a:lvl6pPr marL="2485934" indent="-225994" eaLnBrk="0" fontAlgn="base" hangingPunct="0">
              <a:spcBef>
                <a:spcPct val="0"/>
              </a:spcBef>
              <a:spcAft>
                <a:spcPct val="0"/>
              </a:spcAft>
              <a:defRPr>
                <a:solidFill>
                  <a:schemeClr val="tx1"/>
                </a:solidFill>
                <a:latin typeface="Arial" charset="0"/>
              </a:defRPr>
            </a:lvl6pPr>
            <a:lvl7pPr marL="2937921" indent="-225994" eaLnBrk="0" fontAlgn="base" hangingPunct="0">
              <a:spcBef>
                <a:spcPct val="0"/>
              </a:spcBef>
              <a:spcAft>
                <a:spcPct val="0"/>
              </a:spcAft>
              <a:defRPr>
                <a:solidFill>
                  <a:schemeClr val="tx1"/>
                </a:solidFill>
                <a:latin typeface="Arial" charset="0"/>
              </a:defRPr>
            </a:lvl7pPr>
            <a:lvl8pPr marL="3389909" indent="-225994" eaLnBrk="0" fontAlgn="base" hangingPunct="0">
              <a:spcBef>
                <a:spcPct val="0"/>
              </a:spcBef>
              <a:spcAft>
                <a:spcPct val="0"/>
              </a:spcAft>
              <a:defRPr>
                <a:solidFill>
                  <a:schemeClr val="tx1"/>
                </a:solidFill>
                <a:latin typeface="Arial" charset="0"/>
              </a:defRPr>
            </a:lvl8pPr>
            <a:lvl9pPr marL="3841897" indent="-225994" eaLnBrk="0" fontAlgn="base" hangingPunct="0">
              <a:spcBef>
                <a:spcPct val="0"/>
              </a:spcBef>
              <a:spcAft>
                <a:spcPct val="0"/>
              </a:spcAft>
              <a:defRPr>
                <a:solidFill>
                  <a:schemeClr val="tx1"/>
                </a:solidFill>
                <a:latin typeface="Arial" charset="0"/>
              </a:defRPr>
            </a:lvl9pPr>
          </a:lstStyle>
          <a:p>
            <a:pPr eaLnBrk="1" hangingPunct="1"/>
            <a:fld id="{3762A112-ED48-42EB-A5DB-93C9E5C3E386}" type="slidenum">
              <a:rPr lang="en-US" smtClean="0"/>
              <a:pPr eaLnBrk="1" hangingPunct="1"/>
              <a:t>10</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Freeform 7"/>
          <p:cNvSpPr/>
          <p:nvPr/>
        </p:nvSpPr>
        <p:spPr>
          <a:xfrm>
            <a:off x="0" y="0"/>
            <a:ext cx="9144000" cy="5032857"/>
          </a:xfrm>
          <a:custGeom>
            <a:avLst/>
            <a:gdLst>
              <a:gd name="connsiteX0" fmla="*/ 0 w 9144000"/>
              <a:gd name="connsiteY0" fmla="*/ 0 h 4365104"/>
              <a:gd name="connsiteX1" fmla="*/ 9144000 w 9144000"/>
              <a:gd name="connsiteY1" fmla="*/ 0 h 4365104"/>
              <a:gd name="connsiteX2" fmla="*/ 9144000 w 9144000"/>
              <a:gd name="connsiteY2" fmla="*/ 4365104 h 4365104"/>
              <a:gd name="connsiteX3" fmla="*/ 0 w 9144000"/>
              <a:gd name="connsiteY3" fmla="*/ 4365104 h 4365104"/>
              <a:gd name="connsiteX4" fmla="*/ 0 w 9144000"/>
              <a:gd name="connsiteY4" fmla="*/ 0 h 4365104"/>
              <a:gd name="connsiteX0" fmla="*/ 0 w 9144000"/>
              <a:gd name="connsiteY0" fmla="*/ 0 h 4365104"/>
              <a:gd name="connsiteX1" fmla="*/ 9144000 w 9144000"/>
              <a:gd name="connsiteY1" fmla="*/ 0 h 4365104"/>
              <a:gd name="connsiteX2" fmla="*/ 9144000 w 9144000"/>
              <a:gd name="connsiteY2" fmla="*/ 3284984 h 4365104"/>
              <a:gd name="connsiteX3" fmla="*/ 0 w 9144000"/>
              <a:gd name="connsiteY3" fmla="*/ 4365104 h 4365104"/>
              <a:gd name="connsiteX4" fmla="*/ 0 w 9144000"/>
              <a:gd name="connsiteY4" fmla="*/ 0 h 4365104"/>
              <a:gd name="connsiteX0" fmla="*/ 0 w 9144000"/>
              <a:gd name="connsiteY0" fmla="*/ 0 h 4764505"/>
              <a:gd name="connsiteX1" fmla="*/ 9144000 w 9144000"/>
              <a:gd name="connsiteY1" fmla="*/ 0 h 4764505"/>
              <a:gd name="connsiteX2" fmla="*/ 9144000 w 9144000"/>
              <a:gd name="connsiteY2" fmla="*/ 3284984 h 4764505"/>
              <a:gd name="connsiteX3" fmla="*/ 0 w 9144000"/>
              <a:gd name="connsiteY3" fmla="*/ 4365104 h 4764505"/>
              <a:gd name="connsiteX4" fmla="*/ 0 w 9144000"/>
              <a:gd name="connsiteY4" fmla="*/ 0 h 4764505"/>
              <a:gd name="connsiteX0" fmla="*/ 0 w 9336360"/>
              <a:gd name="connsiteY0" fmla="*/ 0 h 5032857"/>
              <a:gd name="connsiteX1" fmla="*/ 9144000 w 9336360"/>
              <a:gd name="connsiteY1" fmla="*/ 0 h 5032857"/>
              <a:gd name="connsiteX2" fmla="*/ 9144000 w 9336360"/>
              <a:gd name="connsiteY2" fmla="*/ 3284984 h 5032857"/>
              <a:gd name="connsiteX3" fmla="*/ 7812360 w 9336360"/>
              <a:gd name="connsiteY3" fmla="*/ 3789040 h 5032857"/>
              <a:gd name="connsiteX4" fmla="*/ 0 w 9336360"/>
              <a:gd name="connsiteY4" fmla="*/ 4365104 h 5032857"/>
              <a:gd name="connsiteX5" fmla="*/ 0 w 9336360"/>
              <a:gd name="connsiteY5" fmla="*/ 0 h 5032857"/>
              <a:gd name="connsiteX0" fmla="*/ 0 w 9336360"/>
              <a:gd name="connsiteY0" fmla="*/ 0 h 5032857"/>
              <a:gd name="connsiteX1" fmla="*/ 9144000 w 9336360"/>
              <a:gd name="connsiteY1" fmla="*/ 0 h 5032857"/>
              <a:gd name="connsiteX2" fmla="*/ 9144000 w 9336360"/>
              <a:gd name="connsiteY2" fmla="*/ 3140968 h 5032857"/>
              <a:gd name="connsiteX3" fmla="*/ 7812360 w 9336360"/>
              <a:gd name="connsiteY3" fmla="*/ 3789040 h 5032857"/>
              <a:gd name="connsiteX4" fmla="*/ 0 w 9336360"/>
              <a:gd name="connsiteY4" fmla="*/ 4365104 h 5032857"/>
              <a:gd name="connsiteX5" fmla="*/ 0 w 9336360"/>
              <a:gd name="connsiteY5" fmla="*/ 0 h 5032857"/>
              <a:gd name="connsiteX0" fmla="*/ 0 w 9336360"/>
              <a:gd name="connsiteY0" fmla="*/ 0 h 5032857"/>
              <a:gd name="connsiteX1" fmla="*/ 9144000 w 9336360"/>
              <a:gd name="connsiteY1" fmla="*/ 0 h 5032857"/>
              <a:gd name="connsiteX2" fmla="*/ 9144000 w 9336360"/>
              <a:gd name="connsiteY2" fmla="*/ 3140968 h 5032857"/>
              <a:gd name="connsiteX3" fmla="*/ 7812360 w 9336360"/>
              <a:gd name="connsiteY3" fmla="*/ 3789040 h 5032857"/>
              <a:gd name="connsiteX4" fmla="*/ 0 w 9336360"/>
              <a:gd name="connsiteY4" fmla="*/ 4365104 h 5032857"/>
              <a:gd name="connsiteX5" fmla="*/ 0 w 9336360"/>
              <a:gd name="connsiteY5" fmla="*/ 0 h 5032857"/>
              <a:gd name="connsiteX0" fmla="*/ 0 w 9144000"/>
              <a:gd name="connsiteY0" fmla="*/ 0 h 5032857"/>
              <a:gd name="connsiteX1" fmla="*/ 9144000 w 9144000"/>
              <a:gd name="connsiteY1" fmla="*/ 0 h 5032857"/>
              <a:gd name="connsiteX2" fmla="*/ 9144000 w 9144000"/>
              <a:gd name="connsiteY2" fmla="*/ 3140968 h 5032857"/>
              <a:gd name="connsiteX3" fmla="*/ 7524328 w 9144000"/>
              <a:gd name="connsiteY3" fmla="*/ 3356992 h 5032857"/>
              <a:gd name="connsiteX4" fmla="*/ 0 w 9144000"/>
              <a:gd name="connsiteY4" fmla="*/ 4365104 h 5032857"/>
              <a:gd name="connsiteX5" fmla="*/ 0 w 9144000"/>
              <a:gd name="connsiteY5" fmla="*/ 0 h 503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5032857">
                <a:moveTo>
                  <a:pt x="0" y="0"/>
                </a:moveTo>
                <a:lnTo>
                  <a:pt x="9144000" y="0"/>
                </a:lnTo>
                <a:lnTo>
                  <a:pt x="9144000" y="3140968"/>
                </a:lnTo>
                <a:cubicBezTo>
                  <a:pt x="8222442" y="3172136"/>
                  <a:pt x="9048328" y="3152969"/>
                  <a:pt x="7524328" y="3356992"/>
                </a:cubicBezTo>
                <a:cubicBezTo>
                  <a:pt x="6000328" y="3561015"/>
                  <a:pt x="1253290" y="5032857"/>
                  <a:pt x="0" y="4365104"/>
                </a:cubicBezTo>
                <a:lnTo>
                  <a:pt x="0" y="0"/>
                </a:lnTo>
                <a:close/>
              </a:path>
            </a:pathLst>
          </a:custGeom>
          <a:gradFill flip="none" rotWithShape="1">
            <a:gsLst>
              <a:gs pos="0">
                <a:schemeClr val="accent2">
                  <a:lumMod val="75000"/>
                  <a:shade val="30000"/>
                  <a:satMod val="115000"/>
                  <a:alpha val="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1" name="Freeform 20"/>
          <p:cNvSpPr/>
          <p:nvPr/>
        </p:nvSpPr>
        <p:spPr>
          <a:xfrm>
            <a:off x="0" y="2924944"/>
            <a:ext cx="9144000" cy="2002111"/>
          </a:xfrm>
          <a:custGeom>
            <a:avLst/>
            <a:gdLst>
              <a:gd name="connsiteX0" fmla="*/ 0 w 9144000"/>
              <a:gd name="connsiteY0" fmla="*/ 99011 h 792088"/>
              <a:gd name="connsiteX1" fmla="*/ 9144000 w 9144000"/>
              <a:gd name="connsiteY1" fmla="*/ 99011 h 792088"/>
              <a:gd name="connsiteX2" fmla="*/ 9144000 w 9144000"/>
              <a:gd name="connsiteY2" fmla="*/ 693077 h 792088"/>
              <a:gd name="connsiteX3" fmla="*/ 0 w 9144000"/>
              <a:gd name="connsiteY3" fmla="*/ 693077 h 792088"/>
              <a:gd name="connsiteX4" fmla="*/ 0 w 9144000"/>
              <a:gd name="connsiteY4" fmla="*/ 99011 h 792088"/>
              <a:gd name="connsiteX0" fmla="*/ 0 w 9144000"/>
              <a:gd name="connsiteY0" fmla="*/ 330037 h 2651988"/>
              <a:gd name="connsiteX1" fmla="*/ 9144000 w 9144000"/>
              <a:gd name="connsiteY1" fmla="*/ 330037 h 2651988"/>
              <a:gd name="connsiteX2" fmla="*/ 9144000 w 9144000"/>
              <a:gd name="connsiteY2" fmla="*/ 924103 h 2651988"/>
              <a:gd name="connsiteX3" fmla="*/ 0 w 9144000"/>
              <a:gd name="connsiteY3" fmla="*/ 924103 h 2651988"/>
              <a:gd name="connsiteX4" fmla="*/ 0 w 9144000"/>
              <a:gd name="connsiteY4" fmla="*/ 330037 h 2651988"/>
              <a:gd name="connsiteX0" fmla="*/ 0 w 9144000"/>
              <a:gd name="connsiteY0" fmla="*/ 330037 h 1806487"/>
              <a:gd name="connsiteX1" fmla="*/ 9144000 w 9144000"/>
              <a:gd name="connsiteY1" fmla="*/ 330037 h 1806487"/>
              <a:gd name="connsiteX2" fmla="*/ 9144000 w 9144000"/>
              <a:gd name="connsiteY2" fmla="*/ 924103 h 1806487"/>
              <a:gd name="connsiteX3" fmla="*/ 0 w 9144000"/>
              <a:gd name="connsiteY3" fmla="*/ 924103 h 1806487"/>
              <a:gd name="connsiteX4" fmla="*/ 0 w 9144000"/>
              <a:gd name="connsiteY4" fmla="*/ 330037 h 1806487"/>
              <a:gd name="connsiteX0" fmla="*/ 0 w 9144000"/>
              <a:gd name="connsiteY0" fmla="*/ 330037 h 1806487"/>
              <a:gd name="connsiteX1" fmla="*/ 9144000 w 9144000"/>
              <a:gd name="connsiteY1" fmla="*/ 330037 h 1806487"/>
              <a:gd name="connsiteX2" fmla="*/ 9144000 w 9144000"/>
              <a:gd name="connsiteY2" fmla="*/ 924103 h 1806487"/>
              <a:gd name="connsiteX3" fmla="*/ 0 w 9144000"/>
              <a:gd name="connsiteY3" fmla="*/ 951107 h 1806487"/>
              <a:gd name="connsiteX4" fmla="*/ 0 w 9144000"/>
              <a:gd name="connsiteY4" fmla="*/ 330037 h 1806487"/>
              <a:gd name="connsiteX0" fmla="*/ 0 w 9144000"/>
              <a:gd name="connsiteY0" fmla="*/ 330037 h 1913228"/>
              <a:gd name="connsiteX1" fmla="*/ 9144000 w 9144000"/>
              <a:gd name="connsiteY1" fmla="*/ 330037 h 1913228"/>
              <a:gd name="connsiteX2" fmla="*/ 9144000 w 9144000"/>
              <a:gd name="connsiteY2" fmla="*/ 924103 h 1913228"/>
              <a:gd name="connsiteX3" fmla="*/ 0 w 9144000"/>
              <a:gd name="connsiteY3" fmla="*/ 951107 h 1913228"/>
              <a:gd name="connsiteX4" fmla="*/ 0 w 9144000"/>
              <a:gd name="connsiteY4" fmla="*/ 330037 h 1913228"/>
              <a:gd name="connsiteX0" fmla="*/ 0 w 9144000"/>
              <a:gd name="connsiteY0" fmla="*/ 0 h 1583191"/>
              <a:gd name="connsiteX1" fmla="*/ 9144000 w 9144000"/>
              <a:gd name="connsiteY1" fmla="*/ 0 h 1583191"/>
              <a:gd name="connsiteX2" fmla="*/ 9144000 w 9144000"/>
              <a:gd name="connsiteY2" fmla="*/ 594066 h 1583191"/>
              <a:gd name="connsiteX3" fmla="*/ 0 w 9144000"/>
              <a:gd name="connsiteY3" fmla="*/ 621070 h 1583191"/>
              <a:gd name="connsiteX4" fmla="*/ 0 w 9144000"/>
              <a:gd name="connsiteY4" fmla="*/ 0 h 1583191"/>
              <a:gd name="connsiteX0" fmla="*/ 0 w 9144000"/>
              <a:gd name="connsiteY0" fmla="*/ 48534 h 1631725"/>
              <a:gd name="connsiteX1" fmla="*/ 4139952 w 9144000"/>
              <a:gd name="connsiteY1" fmla="*/ 525587 h 1631725"/>
              <a:gd name="connsiteX2" fmla="*/ 9144000 w 9144000"/>
              <a:gd name="connsiteY2" fmla="*/ 48534 h 1631725"/>
              <a:gd name="connsiteX3" fmla="*/ 9144000 w 9144000"/>
              <a:gd name="connsiteY3" fmla="*/ 642600 h 1631725"/>
              <a:gd name="connsiteX4" fmla="*/ 0 w 9144000"/>
              <a:gd name="connsiteY4" fmla="*/ 669604 h 1631725"/>
              <a:gd name="connsiteX5" fmla="*/ 0 w 9144000"/>
              <a:gd name="connsiteY5" fmla="*/ 48534 h 1631725"/>
              <a:gd name="connsiteX0" fmla="*/ 0 w 9144000"/>
              <a:gd name="connsiteY0" fmla="*/ 48534 h 1631725"/>
              <a:gd name="connsiteX1" fmla="*/ 4139952 w 9144000"/>
              <a:gd name="connsiteY1" fmla="*/ 525587 h 1631725"/>
              <a:gd name="connsiteX2" fmla="*/ 9144000 w 9144000"/>
              <a:gd name="connsiteY2" fmla="*/ 48534 h 1631725"/>
              <a:gd name="connsiteX3" fmla="*/ 9144000 w 9144000"/>
              <a:gd name="connsiteY3" fmla="*/ 642600 h 1631725"/>
              <a:gd name="connsiteX4" fmla="*/ 0 w 9144000"/>
              <a:gd name="connsiteY4" fmla="*/ 669604 h 1631725"/>
              <a:gd name="connsiteX5" fmla="*/ 0 w 9144000"/>
              <a:gd name="connsiteY5" fmla="*/ 48534 h 1631725"/>
              <a:gd name="connsiteX0" fmla="*/ 0 w 9144000"/>
              <a:gd name="connsiteY0" fmla="*/ 48534 h 1631725"/>
              <a:gd name="connsiteX1" fmla="*/ 4139952 w 9144000"/>
              <a:gd name="connsiteY1" fmla="*/ 525587 h 1631725"/>
              <a:gd name="connsiteX2" fmla="*/ 9144000 w 9144000"/>
              <a:gd name="connsiteY2" fmla="*/ 48534 h 1631725"/>
              <a:gd name="connsiteX3" fmla="*/ 9144000 w 9144000"/>
              <a:gd name="connsiteY3" fmla="*/ 642600 h 1631725"/>
              <a:gd name="connsiteX4" fmla="*/ 0 w 9144000"/>
              <a:gd name="connsiteY4" fmla="*/ 669604 h 1631725"/>
              <a:gd name="connsiteX5" fmla="*/ 0 w 9144000"/>
              <a:gd name="connsiteY5" fmla="*/ 48534 h 1631725"/>
              <a:gd name="connsiteX0" fmla="*/ 0 w 9144000"/>
              <a:gd name="connsiteY0" fmla="*/ 48534 h 1631725"/>
              <a:gd name="connsiteX1" fmla="*/ 4139952 w 9144000"/>
              <a:gd name="connsiteY1" fmla="*/ 525587 h 1631725"/>
              <a:gd name="connsiteX2" fmla="*/ 9144000 w 9144000"/>
              <a:gd name="connsiteY2" fmla="*/ 48534 h 1631725"/>
              <a:gd name="connsiteX3" fmla="*/ 9144000 w 9144000"/>
              <a:gd name="connsiteY3" fmla="*/ 642600 h 1631725"/>
              <a:gd name="connsiteX4" fmla="*/ 0 w 9144000"/>
              <a:gd name="connsiteY4" fmla="*/ 669604 h 1631725"/>
              <a:gd name="connsiteX5" fmla="*/ 0 w 9144000"/>
              <a:gd name="connsiteY5" fmla="*/ 48534 h 1631725"/>
              <a:gd name="connsiteX0" fmla="*/ 0 w 9144000"/>
              <a:gd name="connsiteY0" fmla="*/ 48534 h 1631725"/>
              <a:gd name="connsiteX1" fmla="*/ 4139952 w 9144000"/>
              <a:gd name="connsiteY1" fmla="*/ 525587 h 1631725"/>
              <a:gd name="connsiteX2" fmla="*/ 9144000 w 9144000"/>
              <a:gd name="connsiteY2" fmla="*/ 48534 h 1631725"/>
              <a:gd name="connsiteX3" fmla="*/ 9144000 w 9144000"/>
              <a:gd name="connsiteY3" fmla="*/ 642600 h 1631725"/>
              <a:gd name="connsiteX4" fmla="*/ 0 w 9144000"/>
              <a:gd name="connsiteY4" fmla="*/ 669604 h 1631725"/>
              <a:gd name="connsiteX5" fmla="*/ 0 w 9144000"/>
              <a:gd name="connsiteY5" fmla="*/ 48534 h 1631725"/>
              <a:gd name="connsiteX0" fmla="*/ 0 w 9144000"/>
              <a:gd name="connsiteY0" fmla="*/ 48534 h 1631725"/>
              <a:gd name="connsiteX1" fmla="*/ 4139952 w 9144000"/>
              <a:gd name="connsiteY1" fmla="*/ 525587 h 1631725"/>
              <a:gd name="connsiteX2" fmla="*/ 9144000 w 9144000"/>
              <a:gd name="connsiteY2" fmla="*/ 48534 h 1631725"/>
              <a:gd name="connsiteX3" fmla="*/ 9144000 w 9144000"/>
              <a:gd name="connsiteY3" fmla="*/ 642600 h 1631725"/>
              <a:gd name="connsiteX4" fmla="*/ 0 w 9144000"/>
              <a:gd name="connsiteY4" fmla="*/ 669604 h 1631725"/>
              <a:gd name="connsiteX5" fmla="*/ 0 w 9144000"/>
              <a:gd name="connsiteY5" fmla="*/ 48534 h 1631725"/>
              <a:gd name="connsiteX0" fmla="*/ 0 w 9144000"/>
              <a:gd name="connsiteY0" fmla="*/ 48534 h 1631725"/>
              <a:gd name="connsiteX1" fmla="*/ 4139952 w 9144000"/>
              <a:gd name="connsiteY1" fmla="*/ 525587 h 1631725"/>
              <a:gd name="connsiteX2" fmla="*/ 9144000 w 9144000"/>
              <a:gd name="connsiteY2" fmla="*/ 48534 h 1631725"/>
              <a:gd name="connsiteX3" fmla="*/ 9144000 w 9144000"/>
              <a:gd name="connsiteY3" fmla="*/ 381571 h 1631725"/>
              <a:gd name="connsiteX4" fmla="*/ 0 w 9144000"/>
              <a:gd name="connsiteY4" fmla="*/ 669604 h 1631725"/>
              <a:gd name="connsiteX5" fmla="*/ 0 w 9144000"/>
              <a:gd name="connsiteY5" fmla="*/ 48534 h 1631725"/>
              <a:gd name="connsiteX0" fmla="*/ 0 w 9144000"/>
              <a:gd name="connsiteY0" fmla="*/ 48534 h 1631725"/>
              <a:gd name="connsiteX1" fmla="*/ 4139952 w 9144000"/>
              <a:gd name="connsiteY1" fmla="*/ 525587 h 1631725"/>
              <a:gd name="connsiteX2" fmla="*/ 9144000 w 9144000"/>
              <a:gd name="connsiteY2" fmla="*/ 165547 h 1631725"/>
              <a:gd name="connsiteX3" fmla="*/ 9144000 w 9144000"/>
              <a:gd name="connsiteY3" fmla="*/ 381571 h 1631725"/>
              <a:gd name="connsiteX4" fmla="*/ 0 w 9144000"/>
              <a:gd name="connsiteY4" fmla="*/ 669604 h 1631725"/>
              <a:gd name="connsiteX5" fmla="*/ 0 w 9144000"/>
              <a:gd name="connsiteY5" fmla="*/ 48534 h 1631725"/>
              <a:gd name="connsiteX0" fmla="*/ 0 w 9144000"/>
              <a:gd name="connsiteY0" fmla="*/ 182278 h 1765469"/>
              <a:gd name="connsiteX1" fmla="*/ 4139952 w 9144000"/>
              <a:gd name="connsiteY1" fmla="*/ 659331 h 1765469"/>
              <a:gd name="connsiteX2" fmla="*/ 9144000 w 9144000"/>
              <a:gd name="connsiteY2" fmla="*/ 299291 h 1765469"/>
              <a:gd name="connsiteX3" fmla="*/ 9144000 w 9144000"/>
              <a:gd name="connsiteY3" fmla="*/ 515315 h 1765469"/>
              <a:gd name="connsiteX4" fmla="*/ 0 w 9144000"/>
              <a:gd name="connsiteY4" fmla="*/ 803348 h 1765469"/>
              <a:gd name="connsiteX5" fmla="*/ 0 w 9144000"/>
              <a:gd name="connsiteY5" fmla="*/ 182278 h 1765469"/>
              <a:gd name="connsiteX0" fmla="*/ 0 w 9144000"/>
              <a:gd name="connsiteY0" fmla="*/ 995897 h 2579088"/>
              <a:gd name="connsiteX1" fmla="*/ 4139952 w 9144000"/>
              <a:gd name="connsiteY1" fmla="*/ 1472950 h 2579088"/>
              <a:gd name="connsiteX2" fmla="*/ 9144000 w 9144000"/>
              <a:gd name="connsiteY2" fmla="*/ 299291 h 2579088"/>
              <a:gd name="connsiteX3" fmla="*/ 9144000 w 9144000"/>
              <a:gd name="connsiteY3" fmla="*/ 1328934 h 2579088"/>
              <a:gd name="connsiteX4" fmla="*/ 0 w 9144000"/>
              <a:gd name="connsiteY4" fmla="*/ 1616967 h 2579088"/>
              <a:gd name="connsiteX5" fmla="*/ 0 w 9144000"/>
              <a:gd name="connsiteY5" fmla="*/ 995897 h 2579088"/>
              <a:gd name="connsiteX0" fmla="*/ 0 w 9144000"/>
              <a:gd name="connsiteY0" fmla="*/ 995897 h 2579088"/>
              <a:gd name="connsiteX1" fmla="*/ 4139952 w 9144000"/>
              <a:gd name="connsiteY1" fmla="*/ 1472950 h 2579088"/>
              <a:gd name="connsiteX2" fmla="*/ 9144000 w 9144000"/>
              <a:gd name="connsiteY2" fmla="*/ 299291 h 2579088"/>
              <a:gd name="connsiteX3" fmla="*/ 9144000 w 9144000"/>
              <a:gd name="connsiteY3" fmla="*/ 1328934 h 2579088"/>
              <a:gd name="connsiteX4" fmla="*/ 0 w 9144000"/>
              <a:gd name="connsiteY4" fmla="*/ 1616967 h 2579088"/>
              <a:gd name="connsiteX5" fmla="*/ 0 w 9144000"/>
              <a:gd name="connsiteY5" fmla="*/ 995897 h 2579088"/>
              <a:gd name="connsiteX0" fmla="*/ 0 w 9144000"/>
              <a:gd name="connsiteY0" fmla="*/ 995897 h 2579088"/>
              <a:gd name="connsiteX1" fmla="*/ 4139952 w 9144000"/>
              <a:gd name="connsiteY1" fmla="*/ 1472950 h 2579088"/>
              <a:gd name="connsiteX2" fmla="*/ 9144000 w 9144000"/>
              <a:gd name="connsiteY2" fmla="*/ 299291 h 2579088"/>
              <a:gd name="connsiteX3" fmla="*/ 9144000 w 9144000"/>
              <a:gd name="connsiteY3" fmla="*/ 515315 h 2579088"/>
              <a:gd name="connsiteX4" fmla="*/ 0 w 9144000"/>
              <a:gd name="connsiteY4" fmla="*/ 1616967 h 2579088"/>
              <a:gd name="connsiteX5" fmla="*/ 0 w 9144000"/>
              <a:gd name="connsiteY5" fmla="*/ 995897 h 2579088"/>
              <a:gd name="connsiteX0" fmla="*/ 0 w 9144000"/>
              <a:gd name="connsiteY0" fmla="*/ 995897 h 2579088"/>
              <a:gd name="connsiteX1" fmla="*/ 4139952 w 9144000"/>
              <a:gd name="connsiteY1" fmla="*/ 1307403 h 2579088"/>
              <a:gd name="connsiteX2" fmla="*/ 9144000 w 9144000"/>
              <a:gd name="connsiteY2" fmla="*/ 299291 h 2579088"/>
              <a:gd name="connsiteX3" fmla="*/ 9144000 w 9144000"/>
              <a:gd name="connsiteY3" fmla="*/ 515315 h 2579088"/>
              <a:gd name="connsiteX4" fmla="*/ 0 w 9144000"/>
              <a:gd name="connsiteY4" fmla="*/ 1616967 h 2579088"/>
              <a:gd name="connsiteX5" fmla="*/ 0 w 9144000"/>
              <a:gd name="connsiteY5" fmla="*/ 995897 h 2579088"/>
              <a:gd name="connsiteX0" fmla="*/ 0 w 9144000"/>
              <a:gd name="connsiteY0" fmla="*/ 995897 h 2845588"/>
              <a:gd name="connsiteX1" fmla="*/ 4139952 w 9144000"/>
              <a:gd name="connsiteY1" fmla="*/ 1307403 h 2845588"/>
              <a:gd name="connsiteX2" fmla="*/ 9144000 w 9144000"/>
              <a:gd name="connsiteY2" fmla="*/ 299291 h 2845588"/>
              <a:gd name="connsiteX3" fmla="*/ 9144000 w 9144000"/>
              <a:gd name="connsiteY3" fmla="*/ 515315 h 2845588"/>
              <a:gd name="connsiteX4" fmla="*/ 0 w 9144000"/>
              <a:gd name="connsiteY4" fmla="*/ 1883467 h 2845588"/>
              <a:gd name="connsiteX5" fmla="*/ 0 w 9144000"/>
              <a:gd name="connsiteY5" fmla="*/ 995897 h 2845588"/>
              <a:gd name="connsiteX0" fmla="*/ 0 w 9144000"/>
              <a:gd name="connsiteY0" fmla="*/ 995897 h 2845588"/>
              <a:gd name="connsiteX1" fmla="*/ 4139952 w 9144000"/>
              <a:gd name="connsiteY1" fmla="*/ 1307403 h 2845588"/>
              <a:gd name="connsiteX2" fmla="*/ 9144000 w 9144000"/>
              <a:gd name="connsiteY2" fmla="*/ 299291 h 2845588"/>
              <a:gd name="connsiteX3" fmla="*/ 9144000 w 9144000"/>
              <a:gd name="connsiteY3" fmla="*/ 515315 h 2845588"/>
              <a:gd name="connsiteX4" fmla="*/ 0 w 9144000"/>
              <a:gd name="connsiteY4" fmla="*/ 1883467 h 2845588"/>
              <a:gd name="connsiteX5" fmla="*/ 0 w 9144000"/>
              <a:gd name="connsiteY5" fmla="*/ 995897 h 2845588"/>
              <a:gd name="connsiteX0" fmla="*/ 0 w 9144000"/>
              <a:gd name="connsiteY0" fmla="*/ 995897 h 2845588"/>
              <a:gd name="connsiteX1" fmla="*/ 4139952 w 9144000"/>
              <a:gd name="connsiteY1" fmla="*/ 1307403 h 2845588"/>
              <a:gd name="connsiteX2" fmla="*/ 9144000 w 9144000"/>
              <a:gd name="connsiteY2" fmla="*/ 299291 h 2845588"/>
              <a:gd name="connsiteX3" fmla="*/ 9144000 w 9144000"/>
              <a:gd name="connsiteY3" fmla="*/ 515315 h 2845588"/>
              <a:gd name="connsiteX4" fmla="*/ 0 w 9144000"/>
              <a:gd name="connsiteY4" fmla="*/ 1883467 h 2845588"/>
              <a:gd name="connsiteX5" fmla="*/ 0 w 9144000"/>
              <a:gd name="connsiteY5" fmla="*/ 995897 h 2845588"/>
              <a:gd name="connsiteX0" fmla="*/ 0 w 9144000"/>
              <a:gd name="connsiteY0" fmla="*/ 995897 h 2100233"/>
              <a:gd name="connsiteX1" fmla="*/ 4139952 w 9144000"/>
              <a:gd name="connsiteY1" fmla="*/ 1307403 h 2100233"/>
              <a:gd name="connsiteX2" fmla="*/ 9144000 w 9144000"/>
              <a:gd name="connsiteY2" fmla="*/ 299291 h 2100233"/>
              <a:gd name="connsiteX3" fmla="*/ 9144000 w 9144000"/>
              <a:gd name="connsiteY3" fmla="*/ 515315 h 2100233"/>
              <a:gd name="connsiteX4" fmla="*/ 3635896 w 9144000"/>
              <a:gd name="connsiteY4" fmla="*/ 1872208 h 2100233"/>
              <a:gd name="connsiteX5" fmla="*/ 0 w 9144000"/>
              <a:gd name="connsiteY5" fmla="*/ 1883467 h 2100233"/>
              <a:gd name="connsiteX6" fmla="*/ 0 w 9144000"/>
              <a:gd name="connsiteY6" fmla="*/ 995897 h 2100233"/>
              <a:gd name="connsiteX0" fmla="*/ 0 w 9144000"/>
              <a:gd name="connsiteY0" fmla="*/ 995897 h 2100233"/>
              <a:gd name="connsiteX1" fmla="*/ 4139952 w 9144000"/>
              <a:gd name="connsiteY1" fmla="*/ 1224137 h 2100233"/>
              <a:gd name="connsiteX2" fmla="*/ 9144000 w 9144000"/>
              <a:gd name="connsiteY2" fmla="*/ 299291 h 2100233"/>
              <a:gd name="connsiteX3" fmla="*/ 9144000 w 9144000"/>
              <a:gd name="connsiteY3" fmla="*/ 515315 h 2100233"/>
              <a:gd name="connsiteX4" fmla="*/ 3635896 w 9144000"/>
              <a:gd name="connsiteY4" fmla="*/ 1872208 h 2100233"/>
              <a:gd name="connsiteX5" fmla="*/ 0 w 9144000"/>
              <a:gd name="connsiteY5" fmla="*/ 1883467 h 2100233"/>
              <a:gd name="connsiteX6" fmla="*/ 0 w 9144000"/>
              <a:gd name="connsiteY6" fmla="*/ 995897 h 2100233"/>
              <a:gd name="connsiteX0" fmla="*/ 0 w 9144000"/>
              <a:gd name="connsiteY0" fmla="*/ 995897 h 2100233"/>
              <a:gd name="connsiteX1" fmla="*/ 4139952 w 9144000"/>
              <a:gd name="connsiteY1" fmla="*/ 1224137 h 2100233"/>
              <a:gd name="connsiteX2" fmla="*/ 9144000 w 9144000"/>
              <a:gd name="connsiteY2" fmla="*/ 299291 h 2100233"/>
              <a:gd name="connsiteX3" fmla="*/ 9144000 w 9144000"/>
              <a:gd name="connsiteY3" fmla="*/ 515315 h 2100233"/>
              <a:gd name="connsiteX4" fmla="*/ 3635896 w 9144000"/>
              <a:gd name="connsiteY4" fmla="*/ 1872208 h 2100233"/>
              <a:gd name="connsiteX5" fmla="*/ 0 w 9144000"/>
              <a:gd name="connsiteY5" fmla="*/ 1883467 h 2100233"/>
              <a:gd name="connsiteX6" fmla="*/ 0 w 9144000"/>
              <a:gd name="connsiteY6" fmla="*/ 995897 h 2100233"/>
              <a:gd name="connsiteX0" fmla="*/ 0 w 9144000"/>
              <a:gd name="connsiteY0" fmla="*/ 1079163 h 2183499"/>
              <a:gd name="connsiteX1" fmla="*/ 4139952 w 9144000"/>
              <a:gd name="connsiteY1" fmla="*/ 1307403 h 2183499"/>
              <a:gd name="connsiteX2" fmla="*/ 9144000 w 9144000"/>
              <a:gd name="connsiteY2" fmla="*/ 299291 h 2183499"/>
              <a:gd name="connsiteX3" fmla="*/ 9144000 w 9144000"/>
              <a:gd name="connsiteY3" fmla="*/ 598581 h 2183499"/>
              <a:gd name="connsiteX4" fmla="*/ 3635896 w 9144000"/>
              <a:gd name="connsiteY4" fmla="*/ 1955474 h 2183499"/>
              <a:gd name="connsiteX5" fmla="*/ 0 w 9144000"/>
              <a:gd name="connsiteY5" fmla="*/ 1966733 h 2183499"/>
              <a:gd name="connsiteX6" fmla="*/ 0 w 9144000"/>
              <a:gd name="connsiteY6" fmla="*/ 1079163 h 2183499"/>
              <a:gd name="connsiteX0" fmla="*/ 0 w 9144000"/>
              <a:gd name="connsiteY0" fmla="*/ 800630 h 1904966"/>
              <a:gd name="connsiteX1" fmla="*/ 4139952 w 9144000"/>
              <a:gd name="connsiteY1" fmla="*/ 1028870 h 1904966"/>
              <a:gd name="connsiteX2" fmla="*/ 9144000 w 9144000"/>
              <a:gd name="connsiteY2" fmla="*/ 20758 h 1904966"/>
              <a:gd name="connsiteX3" fmla="*/ 9144000 w 9144000"/>
              <a:gd name="connsiteY3" fmla="*/ 320048 h 1904966"/>
              <a:gd name="connsiteX4" fmla="*/ 3635896 w 9144000"/>
              <a:gd name="connsiteY4" fmla="*/ 1676941 h 1904966"/>
              <a:gd name="connsiteX5" fmla="*/ 0 w 9144000"/>
              <a:gd name="connsiteY5" fmla="*/ 1688200 h 1904966"/>
              <a:gd name="connsiteX6" fmla="*/ 0 w 9144000"/>
              <a:gd name="connsiteY6" fmla="*/ 800630 h 1904966"/>
              <a:gd name="connsiteX0" fmla="*/ 0 w 9144000"/>
              <a:gd name="connsiteY0" fmla="*/ 883897 h 2002111"/>
              <a:gd name="connsiteX1" fmla="*/ 4139952 w 9144000"/>
              <a:gd name="connsiteY1" fmla="*/ 1112137 h 2002111"/>
              <a:gd name="connsiteX2" fmla="*/ 9144000 w 9144000"/>
              <a:gd name="connsiteY2" fmla="*/ 104025 h 2002111"/>
              <a:gd name="connsiteX3" fmla="*/ 9144000 w 9144000"/>
              <a:gd name="connsiteY3" fmla="*/ 320048 h 2002111"/>
              <a:gd name="connsiteX4" fmla="*/ 3635896 w 9144000"/>
              <a:gd name="connsiteY4" fmla="*/ 1760208 h 2002111"/>
              <a:gd name="connsiteX5" fmla="*/ 0 w 9144000"/>
              <a:gd name="connsiteY5" fmla="*/ 1771467 h 2002111"/>
              <a:gd name="connsiteX6" fmla="*/ 0 w 9144000"/>
              <a:gd name="connsiteY6" fmla="*/ 883897 h 200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2002111">
                <a:moveTo>
                  <a:pt x="0" y="883897"/>
                </a:moveTo>
                <a:cubicBezTo>
                  <a:pt x="936576" y="1137423"/>
                  <a:pt x="2615952" y="1242116"/>
                  <a:pt x="4139952" y="1112137"/>
                </a:cubicBezTo>
                <a:cubicBezTo>
                  <a:pt x="5663952" y="982158"/>
                  <a:pt x="6722228" y="152379"/>
                  <a:pt x="9144000" y="104025"/>
                </a:cubicBezTo>
                <a:lnTo>
                  <a:pt x="9144000" y="320048"/>
                </a:lnTo>
                <a:cubicBezTo>
                  <a:pt x="8016090" y="0"/>
                  <a:pt x="5159896" y="1518305"/>
                  <a:pt x="3635896" y="1760208"/>
                </a:cubicBezTo>
                <a:cubicBezTo>
                  <a:pt x="2111896" y="2002111"/>
                  <a:pt x="567489" y="1900076"/>
                  <a:pt x="0" y="1771467"/>
                </a:cubicBezTo>
                <a:lnTo>
                  <a:pt x="0" y="883897"/>
                </a:lnTo>
                <a:close/>
              </a:path>
            </a:pathLst>
          </a:custGeom>
          <a:gradFill flip="none" rotWithShape="1">
            <a:gsLst>
              <a:gs pos="0">
                <a:srgbClr val="E6DCAC">
                  <a:alpha val="55000"/>
                </a:srgbClr>
              </a:gs>
              <a:gs pos="12000">
                <a:srgbClr val="E6D78A"/>
              </a:gs>
              <a:gs pos="30000">
                <a:srgbClr val="C7AC4C"/>
              </a:gs>
              <a:gs pos="45000">
                <a:srgbClr val="E6D78A"/>
              </a:gs>
              <a:gs pos="77000">
                <a:srgbClr val="C7AC4C"/>
              </a:gs>
              <a:gs pos="100000">
                <a:srgbClr val="E6DCAC"/>
              </a:gs>
            </a:gsLst>
            <a:path path="shape">
              <a:fillToRect l="50000" t="50000" r="50000" b="5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7" name="Title 46"/>
          <p:cNvSpPr>
            <a:spLocks noGrp="1"/>
          </p:cNvSpPr>
          <p:nvPr>
            <p:ph type="title" hasCustomPrompt="1"/>
          </p:nvPr>
        </p:nvSpPr>
        <p:spPr/>
        <p:txBody>
          <a:bodyPr/>
          <a:lstStyle>
            <a:lvl1pPr algn="l">
              <a:defRPr baseline="0"/>
            </a:lvl1pPr>
          </a:lstStyle>
          <a:p>
            <a:r>
              <a:rPr lang="hr-HR" dirty="0" smtClean="0"/>
              <a:t>Click to add title</a:t>
            </a:r>
            <a:endParaRPr lang="hr-HR" dirty="0"/>
          </a:p>
        </p:txBody>
      </p:sp>
      <p:sp>
        <p:nvSpPr>
          <p:cNvPr id="49" name="Text Placeholder 48"/>
          <p:cNvSpPr>
            <a:spLocks noGrp="1"/>
          </p:cNvSpPr>
          <p:nvPr>
            <p:ph type="body" sz="quarter" idx="10" hasCustomPrompt="1"/>
          </p:nvPr>
        </p:nvSpPr>
        <p:spPr>
          <a:xfrm>
            <a:off x="468313" y="1557338"/>
            <a:ext cx="6119812" cy="863600"/>
          </a:xfrm>
        </p:spPr>
        <p:txBody>
          <a:bodyPr/>
          <a:lstStyle>
            <a:lvl1pPr>
              <a:buNone/>
              <a:defRPr baseline="0"/>
            </a:lvl1pPr>
          </a:lstStyle>
          <a:p>
            <a:pPr lvl="0"/>
            <a:r>
              <a:rPr lang="hr-HR" dirty="0" smtClean="0"/>
              <a:t>Click to add subtitle</a:t>
            </a:r>
            <a:endParaRPr lang="hr-HR"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cxnSp>
        <p:nvCxnSpPr>
          <p:cNvPr id="5" name="Straight Connector 4"/>
          <p:cNvCxnSpPr/>
          <p:nvPr userDrawn="1"/>
        </p:nvCxnSpPr>
        <p:spPr>
          <a:xfrm>
            <a:off x="0" y="10668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userDrawn="1"/>
        </p:nvSpPr>
        <p:spPr>
          <a:xfrm>
            <a:off x="457200" y="274638"/>
            <a:ext cx="8153400" cy="868362"/>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fontAlgn="auto">
              <a:spcAft>
                <a:spcPts val="0"/>
              </a:spcAft>
              <a:defRPr/>
            </a:pPr>
            <a:endParaRPr lang="en-US" sz="3200" dirty="0" smtClean="0"/>
          </a:p>
        </p:txBody>
      </p:sp>
      <p:sp>
        <p:nvSpPr>
          <p:cNvPr id="3" name="Content Placeholder 2"/>
          <p:cNvSpPr>
            <a:spLocks noGrp="1"/>
          </p:cNvSpPr>
          <p:nvPr>
            <p:ph idx="1"/>
          </p:nvPr>
        </p:nvSpPr>
        <p:spPr>
          <a:xfrm>
            <a:off x="457200" y="1371600"/>
            <a:ext cx="8229600" cy="4994275"/>
          </a:xfrm>
        </p:spPr>
        <p:txBody>
          <a:bodyPr/>
          <a:lstStyle>
            <a:lvl1pPr>
              <a:buFont typeface="Wingdings" pitchFamily="2" charset="2"/>
              <a:buChar char="§"/>
              <a:defRPr sz="2800"/>
            </a:lvl1pPr>
            <a:lvl2pPr>
              <a:buFont typeface="Arial" pitchFamily="34" charset="0"/>
              <a:buChar char="•"/>
              <a:defRPr sz="2800"/>
            </a:lvl2pPr>
            <a:lvl3pPr>
              <a:buFont typeface="Wingdings" pitchFamily="2" charset="2"/>
              <a:buChar char="ü"/>
              <a:defRPr sz="2800"/>
            </a:lvl3pPr>
            <a:lvl4pPr>
              <a:defRPr sz="2800"/>
            </a:lvl4pPr>
            <a:lvl5pPr>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r>
              <a:rPr lang="en-US" dirty="0" smtClean="0"/>
              <a:t>CTI</a:t>
            </a:r>
            <a:endParaRPr lang="en-US" dirty="0"/>
          </a:p>
        </p:txBody>
      </p:sp>
      <p:sp>
        <p:nvSpPr>
          <p:cNvPr id="9" name="Title Placeholder 1"/>
          <p:cNvSpPr>
            <a:spLocks noGrp="1"/>
          </p:cNvSpPr>
          <p:nvPr>
            <p:ph type="title"/>
          </p:nvPr>
        </p:nvSpPr>
        <p:spPr bwMode="auto">
          <a:xfrm>
            <a:off x="457200" y="274638"/>
            <a:ext cx="82296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3600"/>
            </a:lvl1pPr>
          </a:lstStyle>
          <a:p>
            <a:pPr lvl="0"/>
            <a:r>
              <a:rPr lang="en-US" dirty="0" smtClean="0"/>
              <a:t>Click to edit Master title style</a:t>
            </a:r>
          </a:p>
        </p:txBody>
      </p:sp>
    </p:spTree>
    <p:extLst>
      <p:ext uri="{BB962C8B-B14F-4D97-AF65-F5344CB8AC3E}">
        <p14:creationId xmlns:p14="http://schemas.microsoft.com/office/powerpoint/2010/main" val="222932848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cxnSp>
        <p:nvCxnSpPr>
          <p:cNvPr id="5" name="Straight Connector 4"/>
          <p:cNvCxnSpPr/>
          <p:nvPr userDrawn="1"/>
        </p:nvCxnSpPr>
        <p:spPr>
          <a:xfrm>
            <a:off x="0" y="10668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userDrawn="1"/>
        </p:nvSpPr>
        <p:spPr>
          <a:xfrm>
            <a:off x="457200" y="274638"/>
            <a:ext cx="8153400" cy="868362"/>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fontAlgn="auto">
              <a:spcAft>
                <a:spcPts val="0"/>
              </a:spcAft>
              <a:defRPr/>
            </a:pPr>
            <a:endParaRPr lang="en-US" sz="3200" dirty="0" smtClean="0"/>
          </a:p>
        </p:txBody>
      </p:sp>
      <p:sp>
        <p:nvSpPr>
          <p:cNvPr id="3" name="Content Placeholder 2"/>
          <p:cNvSpPr>
            <a:spLocks noGrp="1"/>
          </p:cNvSpPr>
          <p:nvPr>
            <p:ph idx="1"/>
          </p:nvPr>
        </p:nvSpPr>
        <p:spPr>
          <a:xfrm>
            <a:off x="457200" y="1371600"/>
            <a:ext cx="8229600" cy="4994275"/>
          </a:xfrm>
        </p:spPr>
        <p:txBody>
          <a:bodyPr/>
          <a:lstStyle>
            <a:lvl1pPr>
              <a:buFont typeface="Wingdings" pitchFamily="2" charset="2"/>
              <a:buChar char="§"/>
              <a:defRPr sz="2800"/>
            </a:lvl1pPr>
            <a:lvl2pPr>
              <a:buFont typeface="Arial" pitchFamily="34" charset="0"/>
              <a:buChar char="•"/>
              <a:defRPr sz="2800"/>
            </a:lvl2pPr>
            <a:lvl3pPr>
              <a:buFont typeface="Wingdings" pitchFamily="2" charset="2"/>
              <a:buChar char="ü"/>
              <a:defRPr sz="2800"/>
            </a:lvl3pPr>
            <a:lvl4pPr>
              <a:defRPr sz="2800"/>
            </a:lvl4pPr>
            <a:lvl5pPr>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9" name="Title Placeholder 1"/>
          <p:cNvSpPr>
            <a:spLocks noGrp="1"/>
          </p:cNvSpPr>
          <p:nvPr>
            <p:ph type="title"/>
          </p:nvPr>
        </p:nvSpPr>
        <p:spPr bwMode="auto">
          <a:xfrm>
            <a:off x="457200" y="274638"/>
            <a:ext cx="82296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3600"/>
            </a:lvl1pPr>
          </a:lstStyle>
          <a:p>
            <a:pPr lvl="0"/>
            <a:r>
              <a:rPr lang="en-US" dirty="0" smtClean="0"/>
              <a:t>Click to edit Master title style</a:t>
            </a:r>
          </a:p>
        </p:txBody>
      </p:sp>
    </p:spTree>
    <p:extLst>
      <p:ext uri="{BB962C8B-B14F-4D97-AF65-F5344CB8AC3E}">
        <p14:creationId xmlns:p14="http://schemas.microsoft.com/office/powerpoint/2010/main" val="222932848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cxnSp>
        <p:nvCxnSpPr>
          <p:cNvPr id="5" name="Straight Connector 4"/>
          <p:cNvCxnSpPr/>
          <p:nvPr userDrawn="1"/>
        </p:nvCxnSpPr>
        <p:spPr>
          <a:xfrm>
            <a:off x="0" y="10668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userDrawn="1"/>
        </p:nvSpPr>
        <p:spPr>
          <a:xfrm>
            <a:off x="457200" y="274638"/>
            <a:ext cx="8153400" cy="868362"/>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fontAlgn="auto">
              <a:spcAft>
                <a:spcPts val="0"/>
              </a:spcAft>
              <a:defRPr/>
            </a:pPr>
            <a:endParaRPr lang="en-US" sz="3200" dirty="0" smtClean="0"/>
          </a:p>
        </p:txBody>
      </p:sp>
      <p:sp>
        <p:nvSpPr>
          <p:cNvPr id="3" name="Content Placeholder 2"/>
          <p:cNvSpPr>
            <a:spLocks noGrp="1"/>
          </p:cNvSpPr>
          <p:nvPr>
            <p:ph idx="1"/>
          </p:nvPr>
        </p:nvSpPr>
        <p:spPr>
          <a:xfrm>
            <a:off x="457200" y="1371600"/>
            <a:ext cx="8229600" cy="4994275"/>
          </a:xfrm>
        </p:spPr>
        <p:txBody>
          <a:bodyPr/>
          <a:lstStyle>
            <a:lvl1pPr>
              <a:buFont typeface="Wingdings" pitchFamily="2" charset="2"/>
              <a:buChar char="§"/>
              <a:defRPr sz="2800"/>
            </a:lvl1pPr>
            <a:lvl2pPr>
              <a:buFont typeface="Arial" pitchFamily="34" charset="0"/>
              <a:buChar char="•"/>
              <a:defRPr sz="2800"/>
            </a:lvl2pPr>
            <a:lvl3pPr>
              <a:buFont typeface="Wingdings" pitchFamily="2" charset="2"/>
              <a:buChar char="ü"/>
              <a:defRPr sz="2800"/>
            </a:lvl3pPr>
            <a:lvl4pPr>
              <a:defRPr sz="2800"/>
            </a:lvl4pPr>
            <a:lvl5pPr>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9" name="Title Placeholder 1"/>
          <p:cNvSpPr>
            <a:spLocks noGrp="1"/>
          </p:cNvSpPr>
          <p:nvPr>
            <p:ph type="title"/>
          </p:nvPr>
        </p:nvSpPr>
        <p:spPr bwMode="auto">
          <a:xfrm>
            <a:off x="457200" y="274638"/>
            <a:ext cx="82296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3600"/>
            </a:lvl1pPr>
          </a:lstStyle>
          <a:p>
            <a:pPr lvl="0"/>
            <a:r>
              <a:rPr lang="en-US" dirty="0" smtClean="0"/>
              <a:t>Click to edit Master title style</a:t>
            </a:r>
          </a:p>
        </p:txBody>
      </p:sp>
    </p:spTree>
    <p:extLst>
      <p:ext uri="{BB962C8B-B14F-4D97-AF65-F5344CB8AC3E}">
        <p14:creationId xmlns:p14="http://schemas.microsoft.com/office/powerpoint/2010/main" val="225182677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cxnSp>
        <p:nvCxnSpPr>
          <p:cNvPr id="5" name="Straight Connector 4"/>
          <p:cNvCxnSpPr/>
          <p:nvPr userDrawn="1"/>
        </p:nvCxnSpPr>
        <p:spPr>
          <a:xfrm>
            <a:off x="0" y="10668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userDrawn="1"/>
        </p:nvSpPr>
        <p:spPr>
          <a:xfrm>
            <a:off x="457200" y="274638"/>
            <a:ext cx="8153400" cy="868362"/>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fontAlgn="auto">
              <a:spcAft>
                <a:spcPts val="0"/>
              </a:spcAft>
              <a:defRPr/>
            </a:pPr>
            <a:endParaRPr lang="en-US" sz="3200" dirty="0" smtClean="0"/>
          </a:p>
        </p:txBody>
      </p:sp>
      <p:sp>
        <p:nvSpPr>
          <p:cNvPr id="3" name="Content Placeholder 2"/>
          <p:cNvSpPr>
            <a:spLocks noGrp="1"/>
          </p:cNvSpPr>
          <p:nvPr>
            <p:ph idx="1"/>
          </p:nvPr>
        </p:nvSpPr>
        <p:spPr>
          <a:xfrm>
            <a:off x="457200" y="1371600"/>
            <a:ext cx="8229600" cy="4994275"/>
          </a:xfrm>
        </p:spPr>
        <p:txBody>
          <a:bodyPr/>
          <a:lstStyle>
            <a:lvl1pPr>
              <a:buFont typeface="Wingdings" pitchFamily="2" charset="2"/>
              <a:buChar char="§"/>
              <a:defRPr sz="2800"/>
            </a:lvl1pPr>
            <a:lvl2pPr>
              <a:buFont typeface="Arial" pitchFamily="34" charset="0"/>
              <a:buChar char="•"/>
              <a:defRPr sz="2800"/>
            </a:lvl2pPr>
            <a:lvl3pPr>
              <a:buFont typeface="Wingdings" pitchFamily="2" charset="2"/>
              <a:buChar char="ü"/>
              <a:defRPr sz="2800"/>
            </a:lvl3pPr>
            <a:lvl4pPr>
              <a:defRPr sz="2800"/>
            </a:lvl4pPr>
            <a:lvl5pPr>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9" name="Title Placeholder 1"/>
          <p:cNvSpPr>
            <a:spLocks noGrp="1"/>
          </p:cNvSpPr>
          <p:nvPr>
            <p:ph type="title"/>
          </p:nvPr>
        </p:nvSpPr>
        <p:spPr bwMode="auto">
          <a:xfrm>
            <a:off x="457200" y="274638"/>
            <a:ext cx="82296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3600"/>
            </a:lvl1pPr>
          </a:lstStyle>
          <a:p>
            <a:pPr lvl="0"/>
            <a:r>
              <a:rPr lang="en-US" dirty="0" smtClean="0"/>
              <a:t>Click to edit Master title style</a:t>
            </a:r>
          </a:p>
        </p:txBody>
      </p:sp>
    </p:spTree>
    <p:extLst>
      <p:ext uri="{BB962C8B-B14F-4D97-AF65-F5344CB8AC3E}">
        <p14:creationId xmlns:p14="http://schemas.microsoft.com/office/powerpoint/2010/main" val="325054111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cxnSp>
        <p:nvCxnSpPr>
          <p:cNvPr id="5" name="Straight Connector 4"/>
          <p:cNvCxnSpPr/>
          <p:nvPr userDrawn="1"/>
        </p:nvCxnSpPr>
        <p:spPr>
          <a:xfrm>
            <a:off x="0" y="10668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userDrawn="1"/>
        </p:nvSpPr>
        <p:spPr>
          <a:xfrm>
            <a:off x="457200" y="274638"/>
            <a:ext cx="8153400" cy="868362"/>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fontAlgn="auto">
              <a:spcAft>
                <a:spcPts val="0"/>
              </a:spcAft>
              <a:defRPr/>
            </a:pPr>
            <a:endParaRPr lang="en-US" sz="3200" dirty="0" smtClean="0"/>
          </a:p>
        </p:txBody>
      </p:sp>
      <p:sp>
        <p:nvSpPr>
          <p:cNvPr id="3" name="Content Placeholder 2"/>
          <p:cNvSpPr>
            <a:spLocks noGrp="1"/>
          </p:cNvSpPr>
          <p:nvPr>
            <p:ph idx="1"/>
          </p:nvPr>
        </p:nvSpPr>
        <p:spPr>
          <a:xfrm>
            <a:off x="457200" y="1371600"/>
            <a:ext cx="8229600" cy="4994275"/>
          </a:xfrm>
        </p:spPr>
        <p:txBody>
          <a:bodyPr/>
          <a:lstStyle>
            <a:lvl1pPr>
              <a:buFont typeface="Wingdings" pitchFamily="2" charset="2"/>
              <a:buChar char="§"/>
              <a:defRPr sz="2800"/>
            </a:lvl1pPr>
            <a:lvl2pPr>
              <a:buFont typeface="Arial" pitchFamily="34" charset="0"/>
              <a:buChar char="•"/>
              <a:defRPr sz="2800"/>
            </a:lvl2pPr>
            <a:lvl3pPr>
              <a:buFont typeface="Wingdings" pitchFamily="2" charset="2"/>
              <a:buChar char="ü"/>
              <a:defRPr sz="2800"/>
            </a:lvl3pPr>
            <a:lvl4pPr>
              <a:defRPr sz="2800"/>
            </a:lvl4pPr>
            <a:lvl5pPr>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9" name="Title Placeholder 1"/>
          <p:cNvSpPr>
            <a:spLocks noGrp="1"/>
          </p:cNvSpPr>
          <p:nvPr>
            <p:ph type="title"/>
          </p:nvPr>
        </p:nvSpPr>
        <p:spPr bwMode="auto">
          <a:xfrm>
            <a:off x="457200" y="274638"/>
            <a:ext cx="82296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3600"/>
            </a:lvl1pPr>
          </a:lstStyle>
          <a:p>
            <a:pPr lvl="0"/>
            <a:r>
              <a:rPr lang="en-US" dirty="0" smtClean="0"/>
              <a:t>Click to edit Master title style</a:t>
            </a:r>
          </a:p>
        </p:txBody>
      </p:sp>
    </p:spTree>
    <p:extLst>
      <p:ext uri="{BB962C8B-B14F-4D97-AF65-F5344CB8AC3E}">
        <p14:creationId xmlns:p14="http://schemas.microsoft.com/office/powerpoint/2010/main" val="255721601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BD7569-C061-4484-AA8E-18444A44AF97}" type="datetimeFigureOut">
              <a:rPr lang="hr-HR" smtClean="0"/>
              <a:pPr/>
              <a:t>13.2.2017.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6A95F58-677B-4355-9F8F-0736B79B3115}" type="slidenum">
              <a:rPr lang="hr-HR" smtClean="0"/>
              <a:pPr/>
              <a:t>‹#›</a:t>
            </a:fld>
            <a:endParaRPr lang="hr-HR"/>
          </a:p>
        </p:txBody>
      </p:sp>
    </p:spTree>
    <p:extLst>
      <p:ext uri="{BB962C8B-B14F-4D97-AF65-F5344CB8AC3E}">
        <p14:creationId xmlns:p14="http://schemas.microsoft.com/office/powerpoint/2010/main" val="1847720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9_Title and Content">
    <p:spTree>
      <p:nvGrpSpPr>
        <p:cNvPr id="1" name=""/>
        <p:cNvGrpSpPr/>
        <p:nvPr/>
      </p:nvGrpSpPr>
      <p:grpSpPr>
        <a:xfrm>
          <a:off x="0" y="0"/>
          <a:ext cx="0" cy="0"/>
          <a:chOff x="0" y="0"/>
          <a:chExt cx="0" cy="0"/>
        </a:xfrm>
      </p:grpSpPr>
      <p:cxnSp>
        <p:nvCxnSpPr>
          <p:cNvPr id="5" name="Straight Connector 4"/>
          <p:cNvCxnSpPr/>
          <p:nvPr userDrawn="1"/>
        </p:nvCxnSpPr>
        <p:spPr>
          <a:xfrm>
            <a:off x="0" y="10668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userDrawn="1"/>
        </p:nvSpPr>
        <p:spPr>
          <a:xfrm>
            <a:off x="457200" y="274638"/>
            <a:ext cx="8153400" cy="868362"/>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fontAlgn="auto">
              <a:spcAft>
                <a:spcPts val="0"/>
              </a:spcAft>
              <a:defRPr/>
            </a:pPr>
            <a:endParaRPr lang="en-US" sz="3200" dirty="0"/>
          </a:p>
        </p:txBody>
      </p:sp>
      <p:sp>
        <p:nvSpPr>
          <p:cNvPr id="3" name="Content Placeholder 2"/>
          <p:cNvSpPr>
            <a:spLocks noGrp="1"/>
          </p:cNvSpPr>
          <p:nvPr>
            <p:ph idx="1"/>
          </p:nvPr>
        </p:nvSpPr>
        <p:spPr>
          <a:xfrm>
            <a:off x="457200" y="1371600"/>
            <a:ext cx="8229600" cy="4994275"/>
          </a:xfrm>
        </p:spPr>
        <p:txBody>
          <a:bodyPr/>
          <a:lstStyle>
            <a:lvl1pPr>
              <a:buFont typeface="Wingdings" pitchFamily="2" charset="2"/>
              <a:buChar char="§"/>
              <a:defRPr sz="2800"/>
            </a:lvl1pPr>
            <a:lvl2pPr>
              <a:buFont typeface="Arial" pitchFamily="34" charset="0"/>
              <a:buChar char="•"/>
              <a:defRPr sz="2800"/>
            </a:lvl2pPr>
            <a:lvl3pPr>
              <a:buFont typeface="Wingdings" pitchFamily="2" charset="2"/>
              <a:buChar char="ü"/>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9" name="Title Placeholder 1"/>
          <p:cNvSpPr>
            <a:spLocks noGrp="1"/>
          </p:cNvSpPr>
          <p:nvPr>
            <p:ph type="title"/>
          </p:nvPr>
        </p:nvSpPr>
        <p:spPr bwMode="auto">
          <a:xfrm>
            <a:off x="457200" y="274638"/>
            <a:ext cx="82296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3600"/>
            </a:lvl1pPr>
          </a:lstStyle>
          <a:p>
            <a:pPr lvl="0"/>
            <a:r>
              <a:rPr lang="en-US" dirty="0"/>
              <a:t>Click to edit Master title style</a:t>
            </a:r>
          </a:p>
        </p:txBody>
      </p:sp>
    </p:spTree>
    <p:extLst>
      <p:ext uri="{BB962C8B-B14F-4D97-AF65-F5344CB8AC3E}">
        <p14:creationId xmlns:p14="http://schemas.microsoft.com/office/powerpoint/2010/main" val="216653508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1">
                <a:solidFill>
                  <a:schemeClr val="tx1"/>
                </a:solidFill>
              </a:defRPr>
            </a:lvl1pPr>
          </a:lstStyle>
          <a:p>
            <a:r>
              <a:rPr lang="en-US" dirty="0" smtClean="0"/>
              <a:t>CTI</a:t>
            </a:r>
            <a:endParaRPr lang="hr-H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A95F58-677B-4355-9F8F-0736B79B3115}"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61" r:id="rId1"/>
    <p:sldLayoutId id="2147483965" r:id="rId2"/>
    <p:sldLayoutId id="2147483970" r:id="rId3"/>
    <p:sldLayoutId id="2147483982" r:id="rId4"/>
    <p:sldLayoutId id="2147483983" r:id="rId5"/>
    <p:sldLayoutId id="2147483984" r:id="rId6"/>
    <p:sldLayoutId id="2147483985" r:id="rId7"/>
    <p:sldLayoutId id="2147483986" r:id="rId8"/>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cti-home.co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mailto:craiggeis1@gmail.com"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www.cti-home.com/wp-content/uploads/2014/01/Body-Cameras-proof-finalword.pdf"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mailto:craiggeis@cti-home.com"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hyperlink" Target="http://www.ncjrs.gov/pdffiles1/nij/176330-1.pdf" TargetMode="External"/><Relationship Id="rId3" Type="http://schemas.openxmlformats.org/officeDocument/2006/relationships/hyperlink" Target="http://www.theiacp.org/portals/0/pdfs/emerginguseofforceissues041612.pdf" TargetMode="External"/><Relationship Id="rId7" Type="http://schemas.openxmlformats.org/officeDocument/2006/relationships/hyperlink" Target="http://www.nij.gov/topics/law-enforcement/officer-safety/use-of-force/Pages/continuum.aspx"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hyperlink" Target="http://codes.lp.findlaw.com/cacode/PEN/3/2/3/5/s835a" TargetMode="External"/><Relationship Id="rId5" Type="http://schemas.openxmlformats.org/officeDocument/2006/relationships/hyperlink" Target="http://en.wikipedia.org/wiki/Graham_v._Connor" TargetMode="External"/><Relationship Id="rId4" Type="http://schemas.openxmlformats.org/officeDocument/2006/relationships/hyperlink" Target="http://en.wikipedia.org/wiki/Tennessee_v._Garner"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cti-home.com/" TargetMode="External"/><Relationship Id="rId7" Type="http://schemas.openxmlformats.org/officeDocument/2006/relationships/hyperlink" Target="http://www.forcescience.org/articles/tempestudy.pdf"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hyperlink" Target="http://www.forcescience.org/articles/biomechanics.pdf" TargetMode="External"/><Relationship Id="rId5" Type="http://schemas.openxmlformats.org/officeDocument/2006/relationships/hyperlink" Target="http://www.forcescience.org/articles/shotinback.pdf" TargetMode="External"/><Relationship Id="rId4" Type="http://schemas.openxmlformats.org/officeDocument/2006/relationships/hyperlink" Target="http://www.tacticalresponse.com/d/node/226"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11%20Los%20Angeles%20Police%20Department%20(&#8220;Department&#8221;)%20deliberations%20by%20the%20Board%20of%20Police%20Commissioners%20(&#8220;BOPC&#8221;).%20http:/www.theiacp.org/portals/0/pdfs/emerginguseofforceissues041612.pdf"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hyperlink" Target="http://www.forcescience.org/fsnews/265.html" TargetMode="External"/><Relationship Id="rId5" Type="http://schemas.openxmlformats.org/officeDocument/2006/relationships/hyperlink" Target="http://www.cti-home.com/wp-content/uploads/2014/01/Body-Cameras-proof-finalword.pdf" TargetMode="External"/><Relationship Id="rId4" Type="http://schemas.openxmlformats.org/officeDocument/2006/relationships/hyperlink" Target="http://www.forcescience.org/fsnews/164.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980728"/>
            <a:ext cx="6192688" cy="1143000"/>
          </a:xfrm>
        </p:spPr>
        <p:txBody>
          <a:bodyPr>
            <a:noAutofit/>
          </a:bodyPr>
          <a:lstStyle/>
          <a:p>
            <a:r>
              <a:rPr lang="en-US" sz="4000" b="1" dirty="0" smtClean="0">
                <a:solidFill>
                  <a:schemeClr val="bg1"/>
                </a:solidFill>
              </a:rPr>
              <a:t>Understanding  An Officer’s Use of Force (Ver. 3)</a:t>
            </a:r>
            <a:endParaRPr lang="hr-HR" sz="4000" dirty="0">
              <a:solidFill>
                <a:schemeClr val="bg1"/>
              </a:solidFill>
              <a:latin typeface="Maiandra GD"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6156176" y="3717032"/>
            <a:ext cx="2706301" cy="2481944"/>
          </a:xfrm>
          <a:prstGeom prst="rect">
            <a:avLst/>
          </a:prstGeom>
          <a:noFill/>
          <a:effectLst>
            <a:outerShdw blurRad="50800" dist="38100" algn="l" rotWithShape="0">
              <a:prstClr val="black">
                <a:alpha val="40000"/>
              </a:prstClr>
            </a:outerShdw>
          </a:effectLst>
        </p:spPr>
      </p:pic>
      <p:sp>
        <p:nvSpPr>
          <p:cNvPr id="8" name="TextBox 7"/>
          <p:cNvSpPr txBox="1"/>
          <p:nvPr/>
        </p:nvSpPr>
        <p:spPr>
          <a:xfrm>
            <a:off x="179512" y="6371823"/>
            <a:ext cx="5976664" cy="369332"/>
          </a:xfrm>
          <a:prstGeom prst="rect">
            <a:avLst/>
          </a:prstGeom>
          <a:noFill/>
        </p:spPr>
        <p:txBody>
          <a:bodyPr wrap="square" rtlCol="0">
            <a:spAutoFit/>
          </a:bodyPr>
          <a:lstStyle/>
          <a:p>
            <a:r>
              <a:rPr lang="en-US" dirty="0" smtClean="0"/>
              <a:t>Prepared by California Training Institute: www.cti-home.com</a:t>
            </a:r>
            <a:endParaRPr lang="en-US" dirty="0"/>
          </a:p>
        </p:txBody>
      </p:sp>
      <p:sp>
        <p:nvSpPr>
          <p:cNvPr id="3" name="TextBox 2"/>
          <p:cNvSpPr txBox="1"/>
          <p:nvPr/>
        </p:nvSpPr>
        <p:spPr>
          <a:xfrm>
            <a:off x="971600" y="5251537"/>
            <a:ext cx="3816424" cy="646331"/>
          </a:xfrm>
          <a:prstGeom prst="rect">
            <a:avLst/>
          </a:prstGeom>
          <a:solidFill>
            <a:srgbClr val="FFFF00"/>
          </a:solidFill>
        </p:spPr>
        <p:txBody>
          <a:bodyPr wrap="square" rtlCol="0">
            <a:spAutoFit/>
          </a:bodyPr>
          <a:lstStyle/>
          <a:p>
            <a:pPr algn="ctr"/>
            <a:r>
              <a:rPr lang="en-US" dirty="0" smtClean="0"/>
              <a:t>ADD YOUR DEPARTMENT LOGO AND RE-TITLE IF DESIRED</a:t>
            </a:r>
            <a:endParaRPr lang="en-US" dirty="0"/>
          </a:p>
        </p:txBody>
      </p:sp>
    </p:spTree>
    <p:extLst>
      <p:ext uri="{BB962C8B-B14F-4D97-AF65-F5344CB8AC3E}">
        <p14:creationId xmlns:p14="http://schemas.microsoft.com/office/powerpoint/2010/main" val="34705905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en-US" dirty="0" smtClean="0"/>
              <a:t>Factors To Determine Reasonableness</a:t>
            </a:r>
            <a:endParaRPr lang="en-US" baseline="30000" dirty="0" smtClean="0"/>
          </a:p>
        </p:txBody>
      </p:sp>
      <p:sp>
        <p:nvSpPr>
          <p:cNvPr id="6" name="Content Placeholder 4"/>
          <p:cNvSpPr txBox="1">
            <a:spLocks/>
          </p:cNvSpPr>
          <p:nvPr/>
        </p:nvSpPr>
        <p:spPr>
          <a:xfrm>
            <a:off x="609600" y="1340768"/>
            <a:ext cx="7924799" cy="4724400"/>
          </a:xfrm>
          <a:prstGeom prst="rect">
            <a:avLst/>
          </a:prstGeom>
        </p:spPr>
        <p:txBody>
          <a:bodyPr>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560070" indent="-514350">
              <a:buClrTx/>
              <a:buFont typeface="+mj-lt"/>
              <a:buAutoNum type="arabicPeriod"/>
            </a:pPr>
            <a:r>
              <a:rPr lang="en-US" sz="2800" dirty="0"/>
              <a:t>The severity of the alleged crime </a:t>
            </a:r>
            <a:r>
              <a:rPr lang="en-US" sz="2800" dirty="0" smtClean="0"/>
              <a:t>at issue</a:t>
            </a:r>
            <a:r>
              <a:rPr lang="en-US" sz="2800" dirty="0"/>
              <a:t>. </a:t>
            </a:r>
          </a:p>
          <a:p>
            <a:pPr marL="560070" indent="-514350">
              <a:buClrTx/>
              <a:buFont typeface="+mj-lt"/>
              <a:buAutoNum type="arabicPeriod"/>
            </a:pPr>
            <a:r>
              <a:rPr lang="en-US" sz="2800" dirty="0" smtClean="0"/>
              <a:t>Level of resistance: Whether </a:t>
            </a:r>
            <a:r>
              <a:rPr lang="en-US" sz="2800" dirty="0"/>
              <a:t>the suspect is actively resisting or attempting to evade arrest by flight.</a:t>
            </a:r>
          </a:p>
          <a:p>
            <a:pPr marL="560070" indent="-514350">
              <a:buClrTx/>
              <a:buFont typeface="+mj-lt"/>
              <a:buAutoNum type="arabicPeriod"/>
            </a:pPr>
            <a:r>
              <a:rPr lang="en-US" sz="2800" dirty="0" smtClean="0"/>
              <a:t>Potential for injury: Whether </a:t>
            </a:r>
            <a:r>
              <a:rPr lang="en-US" sz="2800" dirty="0"/>
              <a:t>the suspect poses </a:t>
            </a:r>
            <a:r>
              <a:rPr lang="en-US" sz="2800" dirty="0" smtClean="0"/>
              <a:t>an immediate </a:t>
            </a:r>
            <a:r>
              <a:rPr lang="en-US" sz="2800" dirty="0"/>
              <a:t>threat to the safety </a:t>
            </a:r>
            <a:r>
              <a:rPr lang="en-US" sz="2800" dirty="0" smtClean="0"/>
              <a:t>of officers </a:t>
            </a:r>
            <a:r>
              <a:rPr lang="en-US" sz="2800" dirty="0"/>
              <a:t>and/or others</a:t>
            </a:r>
            <a:r>
              <a:rPr lang="en-US" sz="2800" dirty="0" smtClean="0"/>
              <a:t>.</a:t>
            </a:r>
            <a:endParaRPr lang="en-US" dirty="0">
              <a:solidFill>
                <a:schemeClr val="tx2">
                  <a:lumMod val="50000"/>
                </a:schemeClr>
              </a:solidFill>
            </a:endParaRPr>
          </a:p>
          <a:p>
            <a:pPr marL="560070" indent="-514350">
              <a:buClrTx/>
              <a:buFont typeface="+mj-lt"/>
              <a:buAutoNum type="arabicPeriod"/>
            </a:pPr>
            <a:endParaRPr lang="en-US" dirty="0">
              <a:solidFill>
                <a:schemeClr val="tx2">
                  <a:lumMod val="50000"/>
                </a:schemeClr>
              </a:solidFill>
            </a:endParaRPr>
          </a:p>
        </p:txBody>
      </p:sp>
      <p:sp>
        <p:nvSpPr>
          <p:cNvPr id="4" name="TextBox 3"/>
          <p:cNvSpPr txBox="1"/>
          <p:nvPr/>
        </p:nvSpPr>
        <p:spPr>
          <a:xfrm>
            <a:off x="179512" y="6510322"/>
            <a:ext cx="1440160" cy="276999"/>
          </a:xfrm>
          <a:prstGeom prst="rect">
            <a:avLst/>
          </a:prstGeom>
          <a:noFill/>
        </p:spPr>
        <p:txBody>
          <a:bodyPr wrap="square" rtlCol="0">
            <a:spAutoFit/>
          </a:bodyPr>
          <a:lstStyle/>
          <a:p>
            <a:r>
              <a:rPr lang="en-US" sz="1200" dirty="0" smtClean="0"/>
              <a:t>www.cti-home.com</a:t>
            </a:r>
            <a:endParaRPr lang="en-US" sz="1200" dirty="0"/>
          </a:p>
        </p:txBody>
      </p:sp>
    </p:spTree>
    <p:extLst>
      <p:ext uri="{BB962C8B-B14F-4D97-AF65-F5344CB8AC3E}">
        <p14:creationId xmlns:p14="http://schemas.microsoft.com/office/powerpoint/2010/main" val="1530446581"/>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en-US" dirty="0"/>
              <a:t>Graham </a:t>
            </a:r>
            <a:r>
              <a:rPr lang="en-US" dirty="0" smtClean="0"/>
              <a:t>v. Connor Factors</a:t>
            </a:r>
            <a:endParaRPr lang="en-US" baseline="30000" dirty="0" smtClean="0"/>
          </a:p>
        </p:txBody>
      </p:sp>
      <p:sp>
        <p:nvSpPr>
          <p:cNvPr id="6" name="Content Placeholder 4"/>
          <p:cNvSpPr txBox="1">
            <a:spLocks/>
          </p:cNvSpPr>
          <p:nvPr/>
        </p:nvSpPr>
        <p:spPr>
          <a:xfrm>
            <a:off x="609600" y="1340768"/>
            <a:ext cx="7924799" cy="4724400"/>
          </a:xfrm>
          <a:prstGeom prst="rect">
            <a:avLst/>
          </a:prstGeom>
        </p:spPr>
        <p:txBody>
          <a:bodyPr>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396875" indent="-350838">
              <a:buClrTx/>
            </a:pPr>
            <a:r>
              <a:rPr lang="en-US" sz="2800" dirty="0"/>
              <a:t>Immediate threat to safety of </a:t>
            </a:r>
            <a:r>
              <a:rPr lang="en-US" sz="2800" dirty="0" smtClean="0"/>
              <a:t>officers/others</a:t>
            </a:r>
          </a:p>
          <a:p>
            <a:pPr marL="396875" indent="-350838">
              <a:buClrTx/>
            </a:pPr>
            <a:r>
              <a:rPr lang="en-US" sz="2800" dirty="0" smtClean="0"/>
              <a:t>Actively </a:t>
            </a:r>
            <a:r>
              <a:rPr lang="en-US" sz="2800" dirty="0"/>
              <a:t>resisting (vs. passive)</a:t>
            </a:r>
          </a:p>
          <a:p>
            <a:pPr marL="396875" indent="-350838">
              <a:buClrTx/>
            </a:pPr>
            <a:r>
              <a:rPr lang="en-US" sz="2800" dirty="0"/>
              <a:t>Circumstances tense, uncertain, rapidly </a:t>
            </a:r>
            <a:r>
              <a:rPr lang="en-US" sz="2800" dirty="0" smtClean="0"/>
              <a:t>evolving (</a:t>
            </a:r>
            <a:r>
              <a:rPr lang="en-US" sz="2800" dirty="0"/>
              <a:t>pace of events), split second </a:t>
            </a:r>
            <a:r>
              <a:rPr lang="en-US" sz="2800" dirty="0" smtClean="0"/>
              <a:t>judgments</a:t>
            </a:r>
            <a:endParaRPr lang="en-US" sz="2800" dirty="0"/>
          </a:p>
          <a:p>
            <a:pPr marL="396875" indent="-350838">
              <a:buClrTx/>
            </a:pPr>
            <a:r>
              <a:rPr lang="en-US" sz="2800" dirty="0"/>
              <a:t>Severity of the crime at issue</a:t>
            </a:r>
          </a:p>
          <a:p>
            <a:pPr marL="396875" indent="-350838">
              <a:buClrTx/>
            </a:pPr>
            <a:r>
              <a:rPr lang="en-US" sz="2800" dirty="0"/>
              <a:t>Attempting to evade seizure by flight</a:t>
            </a:r>
            <a:endParaRPr lang="en-US" dirty="0">
              <a:solidFill>
                <a:schemeClr val="tx2">
                  <a:lumMod val="50000"/>
                </a:schemeClr>
              </a:solidFill>
            </a:endParaRPr>
          </a:p>
        </p:txBody>
      </p:sp>
      <p:sp>
        <p:nvSpPr>
          <p:cNvPr id="4" name="TextBox 3"/>
          <p:cNvSpPr txBox="1"/>
          <p:nvPr/>
        </p:nvSpPr>
        <p:spPr>
          <a:xfrm>
            <a:off x="179512" y="6510322"/>
            <a:ext cx="1440160" cy="276999"/>
          </a:xfrm>
          <a:prstGeom prst="rect">
            <a:avLst/>
          </a:prstGeom>
          <a:noFill/>
        </p:spPr>
        <p:txBody>
          <a:bodyPr wrap="square" rtlCol="0">
            <a:spAutoFit/>
          </a:bodyPr>
          <a:lstStyle/>
          <a:p>
            <a:r>
              <a:rPr lang="en-US" sz="1200" dirty="0" smtClean="0"/>
              <a:t>www.cti-home.com</a:t>
            </a:r>
            <a:endParaRPr lang="en-US" sz="1200" dirty="0"/>
          </a:p>
        </p:txBody>
      </p:sp>
    </p:spTree>
    <p:extLst>
      <p:ext uri="{BB962C8B-B14F-4D97-AF65-F5344CB8AC3E}">
        <p14:creationId xmlns:p14="http://schemas.microsoft.com/office/powerpoint/2010/main" val="167964241"/>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en-US" dirty="0"/>
              <a:t>Additional, Not Dispositive Factors in</a:t>
            </a:r>
            <a:br>
              <a:rPr lang="en-US" dirty="0"/>
            </a:br>
            <a:r>
              <a:rPr lang="en-US" dirty="0"/>
              <a:t>Graham Analysis</a:t>
            </a:r>
            <a:endParaRPr lang="en-US" baseline="30000" dirty="0" smtClean="0"/>
          </a:p>
        </p:txBody>
      </p:sp>
      <p:sp>
        <p:nvSpPr>
          <p:cNvPr id="6" name="Content Placeholder 4"/>
          <p:cNvSpPr txBox="1">
            <a:spLocks/>
          </p:cNvSpPr>
          <p:nvPr/>
        </p:nvSpPr>
        <p:spPr>
          <a:xfrm>
            <a:off x="609600" y="1340768"/>
            <a:ext cx="7924799" cy="4724400"/>
          </a:xfrm>
          <a:prstGeom prst="rect">
            <a:avLst/>
          </a:prstGeom>
        </p:spPr>
        <p:txBody>
          <a:bodyPr>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61963" indent="-415925">
              <a:buClrTx/>
            </a:pPr>
            <a:r>
              <a:rPr lang="en-US" sz="2800" dirty="0"/>
              <a:t>Failure to warn if subject fails to comply</a:t>
            </a:r>
          </a:p>
          <a:p>
            <a:pPr marL="461963" indent="-415925">
              <a:buClrTx/>
            </a:pPr>
            <a:r>
              <a:rPr lang="en-US" sz="2800" dirty="0"/>
              <a:t>Reasonable opportunity to comply with directives </a:t>
            </a:r>
            <a:r>
              <a:rPr lang="en-US" sz="2800" dirty="0" smtClean="0"/>
              <a:t>prior to </a:t>
            </a:r>
            <a:r>
              <a:rPr lang="en-US" sz="2800" dirty="0"/>
              <a:t>each force application</a:t>
            </a:r>
          </a:p>
          <a:p>
            <a:pPr marL="1102043" lvl="4" indent="-415925">
              <a:buClrTx/>
              <a:buFont typeface="Wingdings" panose="05000000000000000000" pitchFamily="2" charset="2"/>
              <a:buChar char="ü"/>
            </a:pPr>
            <a:r>
              <a:rPr lang="en-US" sz="2800" dirty="0"/>
              <a:t>Given time to recover from the extreme </a:t>
            </a:r>
            <a:r>
              <a:rPr lang="en-US" sz="2800" dirty="0" smtClean="0"/>
              <a:t>pain experienced/gather </a:t>
            </a:r>
            <a:r>
              <a:rPr lang="en-US" sz="2800" dirty="0"/>
              <a:t>themselves</a:t>
            </a:r>
          </a:p>
          <a:p>
            <a:pPr marL="461963" indent="-415925">
              <a:buClrTx/>
            </a:pPr>
            <a:r>
              <a:rPr lang="en-US" sz="2800" dirty="0"/>
              <a:t>Evaluate what other tactics, if any, were available </a:t>
            </a:r>
            <a:r>
              <a:rPr lang="en-US" sz="2800" dirty="0" smtClean="0"/>
              <a:t>to affect </a:t>
            </a:r>
            <a:r>
              <a:rPr lang="en-US" sz="2800" dirty="0"/>
              <a:t>the arrest (less-intrusive measures)</a:t>
            </a:r>
            <a:endParaRPr lang="en-US" dirty="0">
              <a:solidFill>
                <a:schemeClr val="tx2">
                  <a:lumMod val="50000"/>
                </a:schemeClr>
              </a:solidFill>
            </a:endParaRPr>
          </a:p>
        </p:txBody>
      </p:sp>
      <p:sp>
        <p:nvSpPr>
          <p:cNvPr id="4" name="TextBox 3"/>
          <p:cNvSpPr txBox="1"/>
          <p:nvPr/>
        </p:nvSpPr>
        <p:spPr>
          <a:xfrm>
            <a:off x="179512" y="6510322"/>
            <a:ext cx="1440160" cy="276999"/>
          </a:xfrm>
          <a:prstGeom prst="rect">
            <a:avLst/>
          </a:prstGeom>
          <a:noFill/>
        </p:spPr>
        <p:txBody>
          <a:bodyPr wrap="square" rtlCol="0">
            <a:spAutoFit/>
          </a:bodyPr>
          <a:lstStyle/>
          <a:p>
            <a:r>
              <a:rPr lang="en-US" sz="1200" dirty="0" smtClean="0"/>
              <a:t>www.cti-home.com</a:t>
            </a:r>
            <a:endParaRPr lang="en-US" sz="1200" dirty="0"/>
          </a:p>
        </p:txBody>
      </p:sp>
    </p:spTree>
    <p:extLst>
      <p:ext uri="{BB962C8B-B14F-4D97-AF65-F5344CB8AC3E}">
        <p14:creationId xmlns:p14="http://schemas.microsoft.com/office/powerpoint/2010/main" val="595202518"/>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en-US" dirty="0"/>
              <a:t>Officer/Suspect Factors</a:t>
            </a:r>
            <a:endParaRPr lang="en-US" baseline="30000" dirty="0" smtClean="0"/>
          </a:p>
        </p:txBody>
      </p:sp>
      <p:sp>
        <p:nvSpPr>
          <p:cNvPr id="6" name="Content Placeholder 4"/>
          <p:cNvSpPr txBox="1">
            <a:spLocks/>
          </p:cNvSpPr>
          <p:nvPr/>
        </p:nvSpPr>
        <p:spPr>
          <a:xfrm>
            <a:off x="609600" y="1340768"/>
            <a:ext cx="7924799" cy="4724400"/>
          </a:xfrm>
          <a:prstGeom prst="rect">
            <a:avLst/>
          </a:prstGeom>
        </p:spPr>
        <p:txBody>
          <a:bodyPr>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396875" indent="-350838">
              <a:buClrTx/>
            </a:pPr>
            <a:r>
              <a:rPr lang="en-US" sz="2800" dirty="0"/>
              <a:t>Number of officers v. suspects</a:t>
            </a:r>
          </a:p>
          <a:p>
            <a:pPr marL="808355" lvl="3" indent="-350838">
              <a:buClrTx/>
              <a:buFont typeface="Wingdings" panose="05000000000000000000" pitchFamily="2" charset="2"/>
              <a:buChar char="ü"/>
            </a:pPr>
            <a:r>
              <a:rPr lang="en-US" sz="2800" dirty="0"/>
              <a:t>Are additional officers available to respond?</a:t>
            </a:r>
          </a:p>
          <a:p>
            <a:pPr marL="396875" indent="-350838">
              <a:buClrTx/>
            </a:pPr>
            <a:r>
              <a:rPr lang="en-US" sz="2800" dirty="0"/>
              <a:t>Proximity to potential weapons</a:t>
            </a:r>
          </a:p>
          <a:p>
            <a:pPr marL="396875" indent="-350838">
              <a:buClrTx/>
            </a:pPr>
            <a:r>
              <a:rPr lang="en-US" sz="2800" dirty="0"/>
              <a:t>Age, size, gender</a:t>
            </a:r>
          </a:p>
          <a:p>
            <a:pPr marL="396875" indent="-350838">
              <a:buClrTx/>
            </a:pPr>
            <a:r>
              <a:rPr lang="en-US" sz="2800" dirty="0"/>
              <a:t>Special knowledge or skill level</a:t>
            </a:r>
          </a:p>
          <a:p>
            <a:pPr marL="396875" indent="-350838">
              <a:buClrTx/>
            </a:pPr>
            <a:r>
              <a:rPr lang="en-US" sz="2800" dirty="0"/>
              <a:t>Injury or exhaustion</a:t>
            </a:r>
          </a:p>
          <a:p>
            <a:pPr marL="396875" indent="-350838">
              <a:buClrTx/>
            </a:pPr>
            <a:r>
              <a:rPr lang="en-US" sz="2800" dirty="0"/>
              <a:t>Mental illness or drug usage</a:t>
            </a:r>
          </a:p>
          <a:p>
            <a:pPr marL="396875" indent="-350838">
              <a:buClrTx/>
            </a:pPr>
            <a:r>
              <a:rPr lang="en-US" sz="2800" dirty="0"/>
              <a:t>Prior contacts</a:t>
            </a:r>
          </a:p>
          <a:p>
            <a:pPr marL="396875" indent="-350838">
              <a:buClrTx/>
            </a:pPr>
            <a:r>
              <a:rPr lang="en-US" sz="2800" dirty="0"/>
              <a:t>Environmental factors</a:t>
            </a:r>
            <a:endParaRPr lang="en-US" dirty="0">
              <a:solidFill>
                <a:schemeClr val="tx2">
                  <a:lumMod val="50000"/>
                </a:schemeClr>
              </a:solidFill>
            </a:endParaRPr>
          </a:p>
        </p:txBody>
      </p:sp>
      <p:sp>
        <p:nvSpPr>
          <p:cNvPr id="4" name="TextBox 3"/>
          <p:cNvSpPr txBox="1"/>
          <p:nvPr/>
        </p:nvSpPr>
        <p:spPr>
          <a:xfrm>
            <a:off x="179512" y="6510322"/>
            <a:ext cx="1440160" cy="276999"/>
          </a:xfrm>
          <a:prstGeom prst="rect">
            <a:avLst/>
          </a:prstGeom>
          <a:noFill/>
        </p:spPr>
        <p:txBody>
          <a:bodyPr wrap="square" rtlCol="0">
            <a:spAutoFit/>
          </a:bodyPr>
          <a:lstStyle/>
          <a:p>
            <a:r>
              <a:rPr lang="en-US" sz="1200" dirty="0" smtClean="0"/>
              <a:t>www.cti-home.com</a:t>
            </a:r>
            <a:endParaRPr lang="en-US" sz="1200" dirty="0"/>
          </a:p>
        </p:txBody>
      </p:sp>
    </p:spTree>
    <p:extLst>
      <p:ext uri="{BB962C8B-B14F-4D97-AF65-F5344CB8AC3E}">
        <p14:creationId xmlns:p14="http://schemas.microsoft.com/office/powerpoint/2010/main" val="282765822"/>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prstGeom prst="rect">
            <a:avLst/>
          </a:prstGeom>
        </p:spPr>
        <p:txBody>
          <a:bodyPr>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03225" indent="-357188">
              <a:buClrTx/>
              <a:buFont typeface="Wingdings" panose="05000000000000000000" pitchFamily="2" charset="2"/>
              <a:buChar char="§"/>
            </a:pPr>
            <a:r>
              <a:rPr lang="en-US" sz="2400" dirty="0"/>
              <a:t>Any peace officer that has reasonable cause to believe that the person to be arrested </a:t>
            </a:r>
            <a:r>
              <a:rPr lang="en-US" sz="2400" dirty="0" smtClean="0"/>
              <a:t>has committed </a:t>
            </a:r>
            <a:r>
              <a:rPr lang="en-US" sz="2400" dirty="0"/>
              <a:t>a public </a:t>
            </a:r>
            <a:r>
              <a:rPr lang="en-US" sz="2400" dirty="0" smtClean="0"/>
              <a:t>offense, </a:t>
            </a:r>
            <a:r>
              <a:rPr lang="en-US" sz="2400" dirty="0"/>
              <a:t>may use reasonable force to effect the arrest, to prevent escape</a:t>
            </a:r>
            <a:r>
              <a:rPr lang="en-US" sz="2400" dirty="0" smtClean="0"/>
              <a:t>, or </a:t>
            </a:r>
            <a:r>
              <a:rPr lang="en-US" sz="2400" dirty="0"/>
              <a:t>to overcome resistance. </a:t>
            </a:r>
            <a:endParaRPr lang="en-US" sz="2400" dirty="0" smtClean="0"/>
          </a:p>
          <a:p>
            <a:pPr marL="403225" indent="-357188">
              <a:buClrTx/>
              <a:buFont typeface="Wingdings" panose="05000000000000000000" pitchFamily="2" charset="2"/>
              <a:buChar char="§"/>
            </a:pPr>
            <a:endParaRPr lang="en-US" sz="2400" dirty="0" smtClean="0"/>
          </a:p>
          <a:p>
            <a:pPr marL="403225" indent="-357188">
              <a:buClrTx/>
              <a:buFont typeface="Wingdings" panose="05000000000000000000" pitchFamily="2" charset="2"/>
              <a:buChar char="§"/>
            </a:pPr>
            <a:r>
              <a:rPr lang="en-US" sz="2400" dirty="0" smtClean="0"/>
              <a:t>A </a:t>
            </a:r>
            <a:r>
              <a:rPr lang="en-US" sz="2400" dirty="0"/>
              <a:t>peace officer who makes or attempts to make an arrest </a:t>
            </a:r>
            <a:r>
              <a:rPr lang="en-US" sz="2400" dirty="0" smtClean="0"/>
              <a:t>need not </a:t>
            </a:r>
            <a:r>
              <a:rPr lang="en-US" sz="2400" dirty="0"/>
              <a:t>retreat or desist from his/her efforts by reason of </a:t>
            </a:r>
            <a:r>
              <a:rPr lang="en-US" sz="2400" dirty="0" smtClean="0"/>
              <a:t>resistance, </a:t>
            </a:r>
            <a:r>
              <a:rPr lang="en-US" sz="2400" dirty="0"/>
              <a:t>or threatened resistance </a:t>
            </a:r>
            <a:r>
              <a:rPr lang="en-US" sz="2400" dirty="0" smtClean="0"/>
              <a:t>of the </a:t>
            </a:r>
            <a:r>
              <a:rPr lang="en-US" sz="2400" dirty="0"/>
              <a:t>person being arrested; nor shall such officer be deemed the </a:t>
            </a:r>
            <a:r>
              <a:rPr lang="en-US" sz="2400" dirty="0" smtClean="0"/>
              <a:t>aggressor, </a:t>
            </a:r>
            <a:r>
              <a:rPr lang="en-US" sz="2400" dirty="0"/>
              <a:t>or lose </a:t>
            </a:r>
            <a:r>
              <a:rPr lang="en-US" sz="2400" dirty="0" smtClean="0"/>
              <a:t>his/her right </a:t>
            </a:r>
            <a:r>
              <a:rPr lang="en-US" sz="2400" dirty="0"/>
              <a:t>to </a:t>
            </a:r>
            <a:r>
              <a:rPr lang="en-US" sz="2400" dirty="0" smtClean="0"/>
              <a:t>self defense by </a:t>
            </a:r>
            <a:r>
              <a:rPr lang="en-US" sz="2400" dirty="0"/>
              <a:t>the use of reasonable force to effect the arrest or to prevent </a:t>
            </a:r>
            <a:r>
              <a:rPr lang="en-US" sz="2400" dirty="0" smtClean="0"/>
              <a:t>escape or </a:t>
            </a:r>
            <a:r>
              <a:rPr lang="en-US" sz="2400" dirty="0"/>
              <a:t>to overcome resistance</a:t>
            </a:r>
            <a:r>
              <a:rPr lang="en-US" sz="2400" dirty="0" smtClean="0"/>
              <a:t>.	</a:t>
            </a:r>
            <a:endParaRPr lang="en-US" sz="2400" dirty="0"/>
          </a:p>
        </p:txBody>
      </p:sp>
      <p:sp>
        <p:nvSpPr>
          <p:cNvPr id="6146" name="Title 1"/>
          <p:cNvSpPr>
            <a:spLocks noGrp="1"/>
          </p:cNvSpPr>
          <p:nvPr>
            <p:ph type="title"/>
          </p:nvPr>
        </p:nvSpPr>
        <p:spPr/>
        <p:txBody>
          <a:bodyPr>
            <a:noAutofit/>
          </a:bodyPr>
          <a:lstStyle/>
          <a:p>
            <a:r>
              <a:rPr lang="en-US" sz="3200" dirty="0" smtClean="0"/>
              <a:t>Use of Force (CA Penal Code 835) </a:t>
            </a:r>
            <a:r>
              <a:rPr lang="en-US" sz="3200" baseline="30000" dirty="0"/>
              <a:t>4</a:t>
            </a:r>
            <a:endParaRPr lang="en-US" sz="3200" baseline="30000" dirty="0" smtClean="0"/>
          </a:p>
        </p:txBody>
      </p:sp>
      <p:sp>
        <p:nvSpPr>
          <p:cNvPr id="4" name="TextBox 3"/>
          <p:cNvSpPr txBox="1"/>
          <p:nvPr/>
        </p:nvSpPr>
        <p:spPr>
          <a:xfrm>
            <a:off x="179512" y="6510322"/>
            <a:ext cx="1440160" cy="276999"/>
          </a:xfrm>
          <a:prstGeom prst="rect">
            <a:avLst/>
          </a:prstGeom>
          <a:noFill/>
        </p:spPr>
        <p:txBody>
          <a:bodyPr wrap="square" rtlCol="0">
            <a:spAutoFit/>
          </a:bodyPr>
          <a:lstStyle/>
          <a:p>
            <a:r>
              <a:rPr lang="en-US" sz="1200" dirty="0" smtClean="0"/>
              <a:t>www.cti-home.com</a:t>
            </a:r>
            <a:endParaRPr lang="en-US" sz="1200" dirty="0"/>
          </a:p>
        </p:txBody>
      </p:sp>
    </p:spTree>
    <p:extLst>
      <p:ext uri="{BB962C8B-B14F-4D97-AF65-F5344CB8AC3E}">
        <p14:creationId xmlns:p14="http://schemas.microsoft.com/office/powerpoint/2010/main" val="1233352815"/>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457200" y="188640"/>
            <a:ext cx="8229600" cy="792088"/>
          </a:xfrm>
          <a:solidFill>
            <a:srgbClr val="FFFF00"/>
          </a:solidFill>
        </p:spPr>
        <p:txBody>
          <a:bodyPr>
            <a:normAutofit fontScale="90000"/>
          </a:bodyPr>
          <a:lstStyle/>
          <a:p>
            <a:pPr eaLnBrk="1" hangingPunct="1"/>
            <a:r>
              <a:rPr lang="en-US" dirty="0" smtClean="0"/>
              <a:t>Department Use of </a:t>
            </a:r>
            <a:r>
              <a:rPr lang="en-US" dirty="0"/>
              <a:t>F</a:t>
            </a:r>
            <a:r>
              <a:rPr lang="en-US" dirty="0" smtClean="0"/>
              <a:t>orce Policy</a:t>
            </a:r>
            <a:br>
              <a:rPr lang="en-US" dirty="0" smtClean="0"/>
            </a:br>
            <a:r>
              <a:rPr lang="en-US" dirty="0" smtClean="0"/>
              <a:t>“</a:t>
            </a:r>
            <a:r>
              <a:rPr lang="en-US" dirty="0" smtClean="0">
                <a:solidFill>
                  <a:srgbClr val="FF0000"/>
                </a:solidFill>
              </a:rPr>
              <a:t>Modify This Slide for Your Department</a:t>
            </a:r>
            <a:r>
              <a:rPr lang="en-US" dirty="0" smtClean="0"/>
              <a:t>”</a:t>
            </a:r>
          </a:p>
        </p:txBody>
      </p:sp>
      <p:sp>
        <p:nvSpPr>
          <p:cNvPr id="14" name="Content Placeholder 4"/>
          <p:cNvSpPr txBox="1">
            <a:spLocks/>
          </p:cNvSpPr>
          <p:nvPr/>
        </p:nvSpPr>
        <p:spPr>
          <a:xfrm>
            <a:off x="539552" y="1340768"/>
            <a:ext cx="7992888" cy="3540125"/>
          </a:xfrm>
          <a:prstGeom prst="rect">
            <a:avLst/>
          </a:prstGeom>
        </p:spPr>
        <p:txBody>
          <a:bodyPr>
            <a:no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344488" indent="-298450">
              <a:buClrTx/>
              <a:buFont typeface="Wingdings" panose="05000000000000000000" pitchFamily="2" charset="2"/>
              <a:buChar char="§"/>
            </a:pPr>
            <a:r>
              <a:rPr lang="en-US" sz="2400" dirty="0"/>
              <a:t>It is the policy of this department that officers shall use only that amount of force </a:t>
            </a:r>
            <a:r>
              <a:rPr lang="en-US" sz="2400" dirty="0" smtClean="0"/>
              <a:t>that reasonably </a:t>
            </a:r>
            <a:r>
              <a:rPr lang="en-US" sz="2400" dirty="0"/>
              <a:t>appears necessary, given the facts and circumstances perceived by the </a:t>
            </a:r>
            <a:r>
              <a:rPr lang="en-US" sz="2400" dirty="0" smtClean="0"/>
              <a:t>officer at </a:t>
            </a:r>
            <a:r>
              <a:rPr lang="en-US" sz="2400" dirty="0"/>
              <a:t>the time of the event, to effectively bring an incident under control. </a:t>
            </a:r>
            <a:endParaRPr lang="en-US" sz="2400" dirty="0" smtClean="0"/>
          </a:p>
          <a:p>
            <a:pPr lvl="2">
              <a:buClrTx/>
              <a:buFont typeface="Arial" pitchFamily="34" charset="0"/>
              <a:buChar char="•"/>
            </a:pPr>
            <a:r>
              <a:rPr lang="en-US" sz="2400" dirty="0" smtClean="0"/>
              <a:t>“Reasonableness</a:t>
            </a:r>
            <a:r>
              <a:rPr lang="en-US" sz="2400" dirty="0"/>
              <a:t>" </a:t>
            </a:r>
            <a:r>
              <a:rPr lang="en-US" sz="2400" dirty="0" smtClean="0"/>
              <a:t>of the </a:t>
            </a:r>
            <a:r>
              <a:rPr lang="en-US" sz="2400" dirty="0"/>
              <a:t>force used must be judged from the perspective of a reasonable officer on the </a:t>
            </a:r>
            <a:r>
              <a:rPr lang="en-US" sz="2400" dirty="0" smtClean="0"/>
              <a:t>scene at </a:t>
            </a:r>
            <a:r>
              <a:rPr lang="en-US" sz="2400" dirty="0"/>
              <a:t>the time of the incident</a:t>
            </a:r>
            <a:r>
              <a:rPr lang="en-US" sz="2400" dirty="0" smtClean="0"/>
              <a:t>.</a:t>
            </a:r>
          </a:p>
          <a:p>
            <a:pPr lvl="2">
              <a:buClrTx/>
              <a:buFont typeface="Arial" pitchFamily="34" charset="0"/>
              <a:buChar char="•"/>
            </a:pPr>
            <a:r>
              <a:rPr lang="en-US" sz="2400" dirty="0" smtClean="0"/>
              <a:t> </a:t>
            </a:r>
            <a:r>
              <a:rPr lang="en-US" sz="2400" dirty="0"/>
              <a:t>Any interpretation of reasonableness must allow for the </a:t>
            </a:r>
            <a:r>
              <a:rPr lang="en-US" sz="2400" dirty="0" smtClean="0"/>
              <a:t>fact that </a:t>
            </a:r>
            <a:r>
              <a:rPr lang="en-US" sz="2400" dirty="0"/>
              <a:t>police officers are often forced to make </a:t>
            </a:r>
            <a:r>
              <a:rPr lang="en-US" sz="2400" dirty="0" smtClean="0"/>
              <a:t>split-second </a:t>
            </a:r>
            <a:r>
              <a:rPr lang="en-US" sz="2400" dirty="0"/>
              <a:t>decisions about the amount of force that is necessary in a particular </a:t>
            </a:r>
            <a:r>
              <a:rPr lang="en-US" sz="2400" dirty="0" smtClean="0"/>
              <a:t>situation, </a:t>
            </a:r>
            <a:r>
              <a:rPr lang="en-US" sz="2400" dirty="0"/>
              <a:t>in circumstances </a:t>
            </a:r>
            <a:r>
              <a:rPr lang="en-US" sz="2400" dirty="0" smtClean="0"/>
              <a:t>that are </a:t>
            </a:r>
            <a:r>
              <a:rPr lang="en-US" sz="2400" dirty="0"/>
              <a:t>tense, </a:t>
            </a:r>
            <a:r>
              <a:rPr lang="en-US" sz="2400" dirty="0" smtClean="0"/>
              <a:t>uncertain, </a:t>
            </a:r>
            <a:r>
              <a:rPr lang="en-US" sz="2400" dirty="0"/>
              <a:t>and rapidly </a:t>
            </a:r>
            <a:r>
              <a:rPr lang="en-US" sz="2400" dirty="0" smtClean="0"/>
              <a:t>evolving.	</a:t>
            </a:r>
            <a:endParaRPr lang="en-US" sz="2400" dirty="0"/>
          </a:p>
        </p:txBody>
      </p:sp>
      <p:sp>
        <p:nvSpPr>
          <p:cNvPr id="4" name="TextBox 3"/>
          <p:cNvSpPr txBox="1"/>
          <p:nvPr/>
        </p:nvSpPr>
        <p:spPr>
          <a:xfrm>
            <a:off x="179512" y="6510322"/>
            <a:ext cx="1440160" cy="276999"/>
          </a:xfrm>
          <a:prstGeom prst="rect">
            <a:avLst/>
          </a:prstGeom>
          <a:noFill/>
        </p:spPr>
        <p:txBody>
          <a:bodyPr wrap="square" rtlCol="0">
            <a:spAutoFit/>
          </a:bodyPr>
          <a:lstStyle/>
          <a:p>
            <a:r>
              <a:rPr lang="en-US" sz="1200" dirty="0" smtClean="0"/>
              <a:t>www.cti-home.com</a:t>
            </a:r>
            <a:endParaRPr lang="en-US" sz="1200" dirty="0"/>
          </a:p>
        </p:txBody>
      </p:sp>
    </p:spTree>
    <p:extLst>
      <p:ext uri="{BB962C8B-B14F-4D97-AF65-F5344CB8AC3E}">
        <p14:creationId xmlns:p14="http://schemas.microsoft.com/office/powerpoint/2010/main" val="116806891"/>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In the interest of officer and public safety, an officer must identify cues and respond quickly, before lethal force is required. Their lives depend </a:t>
            </a:r>
            <a:r>
              <a:rPr lang="en-US" dirty="0"/>
              <a:t>on </a:t>
            </a:r>
            <a:r>
              <a:rPr lang="en-US" dirty="0" smtClean="0"/>
              <a:t>it.</a:t>
            </a:r>
            <a:endParaRPr lang="en-US" dirty="0"/>
          </a:p>
          <a:p>
            <a:pPr marL="914400" lvl="1" indent="-457200">
              <a:buFont typeface="Wingdings" panose="05000000000000000000" pitchFamily="2" charset="2"/>
              <a:buChar char="ü"/>
            </a:pPr>
            <a:r>
              <a:rPr lang="en-US" dirty="0" smtClean="0"/>
              <a:t>The </a:t>
            </a:r>
            <a:r>
              <a:rPr lang="en-US" dirty="0"/>
              <a:t>longer a threat remains without </a:t>
            </a:r>
            <a:r>
              <a:rPr lang="en-US" dirty="0" smtClean="0"/>
              <a:t>address, </a:t>
            </a:r>
            <a:r>
              <a:rPr lang="en-US" dirty="0"/>
              <a:t>the more dangerous the situation can </a:t>
            </a:r>
            <a:r>
              <a:rPr lang="en-US" dirty="0" smtClean="0"/>
              <a:t>become. </a:t>
            </a:r>
          </a:p>
          <a:p>
            <a:pPr marL="914400" lvl="1" indent="-457200">
              <a:spcAft>
                <a:spcPts val="1200"/>
              </a:spcAft>
              <a:buFont typeface="Wingdings" panose="05000000000000000000" pitchFamily="2" charset="2"/>
              <a:buChar char="ü"/>
            </a:pPr>
            <a:r>
              <a:rPr lang="en-US" dirty="0" smtClean="0"/>
              <a:t>Action </a:t>
            </a:r>
            <a:r>
              <a:rPr lang="en-US" dirty="0"/>
              <a:t>is faster than reaction </a:t>
            </a:r>
            <a:r>
              <a:rPr lang="en-US" dirty="0" smtClean="0"/>
              <a:t>every time.</a:t>
            </a:r>
          </a:p>
          <a:p>
            <a:r>
              <a:rPr lang="en-US" dirty="0" smtClean="0"/>
              <a:t>Officers are trained to use a Force Matrix. It is </a:t>
            </a:r>
            <a:r>
              <a:rPr lang="en-US" dirty="0"/>
              <a:t>not like a </a:t>
            </a:r>
            <a:r>
              <a:rPr lang="en-US" dirty="0" smtClean="0"/>
              <a:t>ladder, it </a:t>
            </a:r>
            <a:r>
              <a:rPr lang="en-US" dirty="0"/>
              <a:t>does not require steps to move between force options. The situation must be constantly </a:t>
            </a:r>
            <a:r>
              <a:rPr lang="en-US" dirty="0" smtClean="0"/>
              <a:t>evaluated by the officer. </a:t>
            </a:r>
            <a:endParaRPr lang="en-US" dirty="0"/>
          </a:p>
          <a:p>
            <a:endParaRPr lang="en-US" dirty="0"/>
          </a:p>
        </p:txBody>
      </p:sp>
      <p:sp>
        <p:nvSpPr>
          <p:cNvPr id="2" name="Title 1"/>
          <p:cNvSpPr>
            <a:spLocks noGrp="1"/>
          </p:cNvSpPr>
          <p:nvPr>
            <p:ph type="title"/>
          </p:nvPr>
        </p:nvSpPr>
        <p:spPr/>
        <p:txBody>
          <a:bodyPr>
            <a:normAutofit fontScale="90000"/>
          </a:bodyPr>
          <a:lstStyle/>
          <a:p>
            <a:r>
              <a:rPr lang="en-US" dirty="0"/>
              <a:t>Officer S</a:t>
            </a:r>
            <a:r>
              <a:rPr lang="en-US" dirty="0" smtClean="0"/>
              <a:t>afety </a:t>
            </a:r>
            <a:r>
              <a:rPr lang="en-US" dirty="0"/>
              <a:t>and T</a:t>
            </a:r>
            <a:r>
              <a:rPr lang="en-US" dirty="0" smtClean="0"/>
              <a:t>actics</a:t>
            </a:r>
            <a:endParaRPr lang="en-US" dirty="0"/>
          </a:p>
        </p:txBody>
      </p:sp>
      <p:sp>
        <p:nvSpPr>
          <p:cNvPr id="4" name="TextBox 3"/>
          <p:cNvSpPr txBox="1"/>
          <p:nvPr/>
        </p:nvSpPr>
        <p:spPr>
          <a:xfrm>
            <a:off x="179512" y="6510322"/>
            <a:ext cx="1440160" cy="276999"/>
          </a:xfrm>
          <a:prstGeom prst="rect">
            <a:avLst/>
          </a:prstGeom>
          <a:noFill/>
        </p:spPr>
        <p:txBody>
          <a:bodyPr wrap="square" rtlCol="0">
            <a:spAutoFit/>
          </a:bodyPr>
          <a:lstStyle/>
          <a:p>
            <a:r>
              <a:rPr lang="en-US" sz="1200" dirty="0" smtClean="0"/>
              <a:t>www.cti-home.com</a:t>
            </a:r>
            <a:endParaRPr lang="en-US" sz="1200" dirty="0"/>
          </a:p>
        </p:txBody>
      </p:sp>
    </p:spTree>
    <p:extLst>
      <p:ext uri="{BB962C8B-B14F-4D97-AF65-F5344CB8AC3E}">
        <p14:creationId xmlns:p14="http://schemas.microsoft.com/office/powerpoint/2010/main" val="2743110527"/>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marsec4.com/wp-content/uploads/2010/05/canada-e12743301782572.pn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23619" y="1382267"/>
            <a:ext cx="3637901" cy="34868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rgbClr val="FFFF00"/>
          </a:solidFill>
        </p:spPr>
        <p:txBody>
          <a:bodyPr>
            <a:normAutofit fontScale="90000"/>
          </a:bodyPr>
          <a:lstStyle/>
          <a:p>
            <a:r>
              <a:rPr lang="en-US" dirty="0" smtClean="0"/>
              <a:t>Department’s Use of Force Matrix </a:t>
            </a:r>
            <a:r>
              <a:rPr lang="en-US" baseline="30000" dirty="0"/>
              <a:t>5</a:t>
            </a:r>
          </a:p>
        </p:txBody>
      </p:sp>
      <p:sp>
        <p:nvSpPr>
          <p:cNvPr id="6" name="Content Placeholder 4"/>
          <p:cNvSpPr txBox="1">
            <a:spLocks/>
          </p:cNvSpPr>
          <p:nvPr/>
        </p:nvSpPr>
        <p:spPr>
          <a:xfrm>
            <a:off x="4061519" y="1196752"/>
            <a:ext cx="4887527" cy="5472608"/>
          </a:xfrm>
          <a:prstGeom prst="rect">
            <a:avLst/>
          </a:prstGeom>
        </p:spPr>
        <p:txBody>
          <a:bodyPr>
            <a:no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502920" indent="-457200" defTabSz="463550" fontAlgn="auto">
              <a:spcAft>
                <a:spcPts val="0"/>
              </a:spcAft>
              <a:buClrTx/>
              <a:buFont typeface="+mj-lt"/>
              <a:buAutoNum type="alphaUcPeriod"/>
              <a:defRPr/>
            </a:pPr>
            <a:r>
              <a:rPr lang="en-US" dirty="0" smtClean="0"/>
              <a:t>Officer's </a:t>
            </a:r>
            <a:r>
              <a:rPr lang="en-US" dirty="0"/>
              <a:t>presence through the identification of </a:t>
            </a:r>
            <a:r>
              <a:rPr lang="en-US" dirty="0" smtClean="0"/>
              <a:t>	authority</a:t>
            </a:r>
            <a:endParaRPr lang="en-US" dirty="0"/>
          </a:p>
          <a:p>
            <a:pPr marL="502920" indent="-457200" defTabSz="463550" fontAlgn="auto">
              <a:spcAft>
                <a:spcPts val="0"/>
              </a:spcAft>
              <a:buClrTx/>
              <a:buFont typeface="+mj-lt"/>
              <a:buAutoNum type="alphaUcPeriod"/>
              <a:defRPr/>
            </a:pPr>
            <a:r>
              <a:rPr lang="en-US" dirty="0" smtClean="0"/>
              <a:t>Verbal command, persuasion</a:t>
            </a:r>
            <a:r>
              <a:rPr lang="en-US" dirty="0"/>
              <a:t> </a:t>
            </a:r>
            <a:r>
              <a:rPr lang="en-US" dirty="0" smtClean="0"/>
              <a:t>and/or negotiation</a:t>
            </a:r>
            <a:endParaRPr lang="en-US" dirty="0"/>
          </a:p>
          <a:p>
            <a:pPr marL="502920" indent="-457200" defTabSz="463550" fontAlgn="auto">
              <a:spcAft>
                <a:spcPts val="0"/>
              </a:spcAft>
              <a:buClrTx/>
              <a:buFont typeface="+mj-lt"/>
              <a:buAutoNum type="alphaUcPeriod"/>
              <a:defRPr/>
            </a:pPr>
            <a:r>
              <a:rPr lang="en-US" dirty="0" smtClean="0"/>
              <a:t>Weaponless </a:t>
            </a:r>
            <a:r>
              <a:rPr lang="en-US" dirty="0"/>
              <a:t>defense and/or control </a:t>
            </a:r>
            <a:r>
              <a:rPr lang="en-US" dirty="0" smtClean="0"/>
              <a:t>tactics</a:t>
            </a:r>
            <a:r>
              <a:rPr lang="en-US" dirty="0"/>
              <a:t> </a:t>
            </a:r>
            <a:r>
              <a:rPr lang="en-US" dirty="0" smtClean="0"/>
              <a:t>and procedures</a:t>
            </a:r>
            <a:endParaRPr lang="en-US" dirty="0"/>
          </a:p>
          <a:p>
            <a:pPr marL="502920" indent="-457200" defTabSz="463550" fontAlgn="auto">
              <a:spcAft>
                <a:spcPts val="0"/>
              </a:spcAft>
              <a:buClrTx/>
              <a:buFont typeface="+mj-lt"/>
              <a:buAutoNum type="alphaUcPeriod"/>
              <a:defRPr/>
            </a:pPr>
            <a:r>
              <a:rPr lang="en-US" dirty="0" smtClean="0"/>
              <a:t>Oleoresin </a:t>
            </a:r>
            <a:r>
              <a:rPr lang="en-US" dirty="0"/>
              <a:t>Capsicum or other approved </a:t>
            </a:r>
            <a:r>
              <a:rPr lang="en-US" dirty="0" smtClean="0"/>
              <a:t>chemical agents</a:t>
            </a:r>
          </a:p>
          <a:p>
            <a:pPr marL="502920" indent="-457200" defTabSz="463550" fontAlgn="auto">
              <a:spcAft>
                <a:spcPts val="0"/>
              </a:spcAft>
              <a:buClrTx/>
              <a:buFont typeface="+mj-lt"/>
              <a:buAutoNum type="alphaUcPeriod"/>
              <a:defRPr/>
            </a:pPr>
            <a:r>
              <a:rPr lang="en-US" dirty="0" smtClean="0"/>
              <a:t>Batons</a:t>
            </a:r>
            <a:r>
              <a:rPr lang="en-US" dirty="0"/>
              <a:t>, impact weapons, specialized </a:t>
            </a:r>
            <a:r>
              <a:rPr lang="en-US" dirty="0" smtClean="0"/>
              <a:t>equipment</a:t>
            </a:r>
            <a:r>
              <a:rPr lang="en-US" dirty="0"/>
              <a:t>, police </a:t>
            </a:r>
            <a:r>
              <a:rPr lang="en-US" dirty="0" smtClean="0"/>
              <a:t>canines </a:t>
            </a:r>
            <a:r>
              <a:rPr lang="en-US" dirty="0"/>
              <a:t>and/or </a:t>
            </a:r>
            <a:r>
              <a:rPr lang="en-US" dirty="0" smtClean="0"/>
              <a:t>less-than lethal </a:t>
            </a:r>
            <a:r>
              <a:rPr lang="en-US" dirty="0"/>
              <a:t>weapons and </a:t>
            </a:r>
            <a:r>
              <a:rPr lang="en-US" dirty="0" smtClean="0"/>
              <a:t>tactics</a:t>
            </a:r>
            <a:endParaRPr lang="en-US" dirty="0"/>
          </a:p>
          <a:p>
            <a:pPr marL="502920" indent="-457200" defTabSz="463550" fontAlgn="auto">
              <a:spcAft>
                <a:spcPts val="0"/>
              </a:spcAft>
              <a:buClrTx/>
              <a:buFont typeface="+mj-lt"/>
              <a:buAutoNum type="alphaUcPeriod"/>
              <a:defRPr/>
            </a:pPr>
            <a:r>
              <a:rPr lang="en-US" dirty="0" smtClean="0"/>
              <a:t>Physical Restraint</a:t>
            </a:r>
            <a:endParaRPr lang="en-US" dirty="0"/>
          </a:p>
          <a:p>
            <a:pPr marL="502920" indent="-457200" defTabSz="463550" fontAlgn="auto">
              <a:spcAft>
                <a:spcPts val="0"/>
              </a:spcAft>
              <a:buClrTx/>
              <a:buFont typeface="+mj-lt"/>
              <a:buAutoNum type="alphaUcPeriod"/>
              <a:defRPr/>
            </a:pPr>
            <a:r>
              <a:rPr lang="en-US" dirty="0" smtClean="0"/>
              <a:t>Lethal </a:t>
            </a:r>
            <a:r>
              <a:rPr lang="en-US" dirty="0"/>
              <a:t>weapons and deadly force are </a:t>
            </a:r>
            <a:r>
              <a:rPr lang="en-US" dirty="0" smtClean="0"/>
              <a:t>normally </a:t>
            </a:r>
            <a:r>
              <a:rPr lang="en-US" dirty="0"/>
              <a:t>employed as </a:t>
            </a:r>
            <a:r>
              <a:rPr lang="en-US" dirty="0" smtClean="0"/>
              <a:t>a </a:t>
            </a:r>
            <a:r>
              <a:rPr lang="en-US" dirty="0"/>
              <a:t>last </a:t>
            </a:r>
            <a:r>
              <a:rPr lang="en-US" dirty="0" smtClean="0"/>
              <a:t>resort, </a:t>
            </a:r>
            <a:r>
              <a:rPr lang="en-US" dirty="0"/>
              <a:t>when </a:t>
            </a:r>
            <a:r>
              <a:rPr lang="en-US" dirty="0" smtClean="0"/>
              <a:t>other </a:t>
            </a:r>
            <a:r>
              <a:rPr lang="en-US" dirty="0"/>
              <a:t>measures are not  </a:t>
            </a:r>
            <a:r>
              <a:rPr lang="en-US" dirty="0" smtClean="0"/>
              <a:t>effective </a:t>
            </a:r>
            <a:r>
              <a:rPr lang="en-US" dirty="0"/>
              <a:t>under </a:t>
            </a:r>
            <a:r>
              <a:rPr lang="en-US" dirty="0" smtClean="0"/>
              <a:t>the existing </a:t>
            </a:r>
            <a:r>
              <a:rPr lang="en-US" dirty="0"/>
              <a:t>circumstances.</a:t>
            </a:r>
          </a:p>
        </p:txBody>
      </p:sp>
      <p:sp>
        <p:nvSpPr>
          <p:cNvPr id="7" name="Title 1"/>
          <p:cNvSpPr txBox="1">
            <a:spLocks/>
          </p:cNvSpPr>
          <p:nvPr/>
        </p:nvSpPr>
        <p:spPr>
          <a:xfrm>
            <a:off x="0" y="4579143"/>
            <a:ext cx="4499992" cy="1154113"/>
          </a:xfrm>
          <a:prstGeom prst="rect">
            <a:avLst/>
          </a:prstGeom>
        </p:spPr>
        <p:txBody>
          <a:bodyPr anchor="b">
            <a:no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defRPr/>
            </a:pPr>
            <a:r>
              <a:rPr lang="en-US" sz="2000" dirty="0" smtClean="0">
                <a:solidFill>
                  <a:srgbClr val="003768"/>
                </a:solidFill>
              </a:rPr>
              <a:t>Constant Evaluation Escalation/</a:t>
            </a:r>
          </a:p>
          <a:p>
            <a:pPr algn="ctr" fontAlgn="auto">
              <a:spcAft>
                <a:spcPts val="0"/>
              </a:spcAft>
              <a:defRPr/>
            </a:pPr>
            <a:r>
              <a:rPr lang="en-US" sz="2000" dirty="0" smtClean="0">
                <a:solidFill>
                  <a:srgbClr val="003768"/>
                </a:solidFill>
              </a:rPr>
              <a:t>De-escalation</a:t>
            </a:r>
            <a:endParaRPr lang="en-US" sz="2000" dirty="0">
              <a:solidFill>
                <a:srgbClr val="003768"/>
              </a:solidFill>
            </a:endParaRPr>
          </a:p>
        </p:txBody>
      </p:sp>
      <p:sp>
        <p:nvSpPr>
          <p:cNvPr id="8" name="TextBox 7"/>
          <p:cNvSpPr txBox="1"/>
          <p:nvPr/>
        </p:nvSpPr>
        <p:spPr>
          <a:xfrm>
            <a:off x="179512" y="6510322"/>
            <a:ext cx="1440160" cy="276999"/>
          </a:xfrm>
          <a:prstGeom prst="rect">
            <a:avLst/>
          </a:prstGeom>
          <a:noFill/>
        </p:spPr>
        <p:txBody>
          <a:bodyPr wrap="square" rtlCol="0">
            <a:spAutoFit/>
          </a:bodyPr>
          <a:lstStyle/>
          <a:p>
            <a:r>
              <a:rPr lang="en-US" sz="1200" dirty="0" smtClean="0"/>
              <a:t>www.cti-home.com</a:t>
            </a:r>
            <a:endParaRPr lang="en-US" sz="1200" dirty="0"/>
          </a:p>
        </p:txBody>
      </p:sp>
    </p:spTree>
    <p:extLst>
      <p:ext uri="{BB962C8B-B14F-4D97-AF65-F5344CB8AC3E}">
        <p14:creationId xmlns:p14="http://schemas.microsoft.com/office/powerpoint/2010/main" val="1583290010"/>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2060849"/>
            <a:ext cx="8229600" cy="2736304"/>
          </a:xfrm>
        </p:spPr>
        <p:txBody>
          <a:bodyPr>
            <a:noAutofit/>
          </a:bodyPr>
          <a:lstStyle/>
          <a:p>
            <a:r>
              <a:rPr lang="en-US" sz="2400" dirty="0"/>
              <a:t>In obedience to any judgment of a competent </a:t>
            </a:r>
            <a:r>
              <a:rPr lang="en-US" sz="2400" dirty="0" smtClean="0"/>
              <a:t>Court.</a:t>
            </a:r>
          </a:p>
          <a:p>
            <a:r>
              <a:rPr lang="en-US" sz="2400" dirty="0" smtClean="0"/>
              <a:t>When necessarily committed in overcoming actual resistance to the execution of some legal process, or in the discharge of any other legal duty.</a:t>
            </a:r>
          </a:p>
          <a:p>
            <a:r>
              <a:rPr lang="en-US" sz="2400" dirty="0" smtClean="0"/>
              <a:t>When necessarily committed in retaking felons who have been rescued or have escaped, or when necessarily committed in arresting persons charged with felony, and who are fleeing from justice or resisting </a:t>
            </a:r>
            <a:r>
              <a:rPr lang="en-US" sz="2400" dirty="0"/>
              <a:t>such </a:t>
            </a:r>
            <a:r>
              <a:rPr lang="en-US" sz="2400" dirty="0" smtClean="0"/>
              <a:t>arrest.</a:t>
            </a:r>
            <a:endParaRPr lang="en-US" sz="2400" dirty="0"/>
          </a:p>
        </p:txBody>
      </p:sp>
      <p:sp>
        <p:nvSpPr>
          <p:cNvPr id="2" name="Title 1"/>
          <p:cNvSpPr>
            <a:spLocks noGrp="1"/>
          </p:cNvSpPr>
          <p:nvPr>
            <p:ph type="title"/>
          </p:nvPr>
        </p:nvSpPr>
        <p:spPr/>
        <p:txBody>
          <a:bodyPr>
            <a:noAutofit/>
          </a:bodyPr>
          <a:lstStyle/>
          <a:p>
            <a:r>
              <a:rPr lang="en-US" sz="3200" dirty="0" smtClean="0"/>
              <a:t>Deadly Force</a:t>
            </a:r>
            <a:endParaRPr lang="en-US" sz="3200" dirty="0"/>
          </a:p>
        </p:txBody>
      </p:sp>
      <p:sp>
        <p:nvSpPr>
          <p:cNvPr id="6" name="Title 1"/>
          <p:cNvSpPr txBox="1">
            <a:spLocks/>
          </p:cNvSpPr>
          <p:nvPr/>
        </p:nvSpPr>
        <p:spPr bwMode="auto">
          <a:xfrm>
            <a:off x="457200" y="1055701"/>
            <a:ext cx="8229600" cy="1154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97500"/>
          </a:bodyPr>
          <a:lstStyle>
            <a:lvl1pPr algn="l" rtl="0" eaLnBrk="0" fontAlgn="base" hangingPunct="0">
              <a:spcBef>
                <a:spcPct val="0"/>
              </a:spcBef>
              <a:spcAft>
                <a:spcPct val="0"/>
              </a:spcAft>
              <a:defRPr sz="4400">
                <a:solidFill>
                  <a:srgbClr val="D3A464"/>
                </a:solidFill>
                <a:latin typeface="+mj-lt"/>
                <a:ea typeface="+mj-ea"/>
                <a:cs typeface="+mj-cs"/>
              </a:defRPr>
            </a:lvl1pPr>
            <a:lvl2pPr algn="l" rtl="0" eaLnBrk="0" fontAlgn="base" hangingPunct="0">
              <a:spcBef>
                <a:spcPct val="0"/>
              </a:spcBef>
              <a:spcAft>
                <a:spcPct val="0"/>
              </a:spcAft>
              <a:defRPr sz="4400">
                <a:solidFill>
                  <a:srgbClr val="D3A464"/>
                </a:solidFill>
                <a:latin typeface="Futura Md BT" pitchFamily="34" charset="0"/>
                <a:cs typeface="Times New Roman" pitchFamily="18" charset="0"/>
              </a:defRPr>
            </a:lvl2pPr>
            <a:lvl3pPr algn="l" rtl="0" eaLnBrk="0" fontAlgn="base" hangingPunct="0">
              <a:spcBef>
                <a:spcPct val="0"/>
              </a:spcBef>
              <a:spcAft>
                <a:spcPct val="0"/>
              </a:spcAft>
              <a:defRPr sz="4400">
                <a:solidFill>
                  <a:srgbClr val="D3A464"/>
                </a:solidFill>
                <a:latin typeface="Futura Md BT" pitchFamily="34" charset="0"/>
                <a:cs typeface="Times New Roman" pitchFamily="18" charset="0"/>
              </a:defRPr>
            </a:lvl3pPr>
            <a:lvl4pPr algn="l" rtl="0" eaLnBrk="0" fontAlgn="base" hangingPunct="0">
              <a:spcBef>
                <a:spcPct val="0"/>
              </a:spcBef>
              <a:spcAft>
                <a:spcPct val="0"/>
              </a:spcAft>
              <a:defRPr sz="4400">
                <a:solidFill>
                  <a:srgbClr val="D3A464"/>
                </a:solidFill>
                <a:latin typeface="Futura Md BT" pitchFamily="34" charset="0"/>
                <a:cs typeface="Times New Roman" pitchFamily="18" charset="0"/>
              </a:defRPr>
            </a:lvl4pPr>
            <a:lvl5pPr algn="l" rtl="0" eaLnBrk="0" fontAlgn="base" hangingPunct="0">
              <a:spcBef>
                <a:spcPct val="0"/>
              </a:spcBef>
              <a:spcAft>
                <a:spcPct val="0"/>
              </a:spcAft>
              <a:defRPr sz="4400">
                <a:solidFill>
                  <a:srgbClr val="D3A464"/>
                </a:solidFill>
                <a:latin typeface="Futura Md BT" pitchFamily="34" charset="0"/>
                <a:cs typeface="Times New Roman" pitchFamily="18" charset="0"/>
              </a:defRPr>
            </a:lvl5pPr>
            <a:lvl6pPr marL="457200" algn="l" rtl="0" fontAlgn="base">
              <a:spcBef>
                <a:spcPct val="0"/>
              </a:spcBef>
              <a:spcAft>
                <a:spcPct val="0"/>
              </a:spcAft>
              <a:defRPr sz="4400">
                <a:solidFill>
                  <a:srgbClr val="D3A464"/>
                </a:solidFill>
                <a:latin typeface="Futura Md BT" pitchFamily="34" charset="0"/>
                <a:cs typeface="Times New Roman" pitchFamily="18" charset="0"/>
              </a:defRPr>
            </a:lvl6pPr>
            <a:lvl7pPr marL="914400" algn="l" rtl="0" fontAlgn="base">
              <a:spcBef>
                <a:spcPct val="0"/>
              </a:spcBef>
              <a:spcAft>
                <a:spcPct val="0"/>
              </a:spcAft>
              <a:defRPr sz="4400">
                <a:solidFill>
                  <a:srgbClr val="D3A464"/>
                </a:solidFill>
                <a:latin typeface="Futura Md BT" pitchFamily="34" charset="0"/>
                <a:cs typeface="Times New Roman" pitchFamily="18" charset="0"/>
              </a:defRPr>
            </a:lvl7pPr>
            <a:lvl8pPr marL="1371600" algn="l" rtl="0" fontAlgn="base">
              <a:spcBef>
                <a:spcPct val="0"/>
              </a:spcBef>
              <a:spcAft>
                <a:spcPct val="0"/>
              </a:spcAft>
              <a:defRPr sz="4400">
                <a:solidFill>
                  <a:srgbClr val="D3A464"/>
                </a:solidFill>
                <a:latin typeface="Futura Md BT" pitchFamily="34" charset="0"/>
                <a:cs typeface="Times New Roman" pitchFamily="18" charset="0"/>
              </a:defRPr>
            </a:lvl8pPr>
            <a:lvl9pPr marL="1828800" algn="l" rtl="0" fontAlgn="base">
              <a:spcBef>
                <a:spcPct val="0"/>
              </a:spcBef>
              <a:spcAft>
                <a:spcPct val="0"/>
              </a:spcAft>
              <a:defRPr sz="4400">
                <a:solidFill>
                  <a:srgbClr val="D3A464"/>
                </a:solidFill>
                <a:latin typeface="Futura Md BT" pitchFamily="34" charset="0"/>
                <a:cs typeface="Times New Roman" pitchFamily="18" charset="0"/>
              </a:defRPr>
            </a:lvl9pPr>
          </a:lstStyle>
          <a:p>
            <a:r>
              <a:rPr lang="en-US" sz="3200" dirty="0" smtClean="0">
                <a:solidFill>
                  <a:schemeClr val="tx1"/>
                </a:solidFill>
              </a:rPr>
              <a:t>When is an officer </a:t>
            </a:r>
            <a:r>
              <a:rPr lang="en-US" sz="3200" dirty="0">
                <a:solidFill>
                  <a:schemeClr val="tx1"/>
                </a:solidFill>
              </a:rPr>
              <a:t>j</a:t>
            </a:r>
            <a:r>
              <a:rPr lang="en-US" sz="3200" dirty="0" smtClean="0">
                <a:solidFill>
                  <a:schemeClr val="tx1"/>
                </a:solidFill>
              </a:rPr>
              <a:t>ustified to use deadly </a:t>
            </a:r>
            <a:r>
              <a:rPr lang="en-US" sz="3200" dirty="0">
                <a:solidFill>
                  <a:schemeClr val="tx1"/>
                </a:solidFill>
              </a:rPr>
              <a:t>f</a:t>
            </a:r>
            <a:r>
              <a:rPr lang="en-US" sz="3200" dirty="0" smtClean="0">
                <a:solidFill>
                  <a:schemeClr val="tx1"/>
                </a:solidFill>
              </a:rPr>
              <a:t>orce?</a:t>
            </a:r>
            <a:endParaRPr lang="en-US" sz="3200" dirty="0">
              <a:solidFill>
                <a:schemeClr val="tx1"/>
              </a:solidFill>
            </a:endParaRPr>
          </a:p>
        </p:txBody>
      </p:sp>
      <p:sp>
        <p:nvSpPr>
          <p:cNvPr id="7" name="TextBox 6"/>
          <p:cNvSpPr txBox="1"/>
          <p:nvPr/>
        </p:nvSpPr>
        <p:spPr>
          <a:xfrm>
            <a:off x="179512" y="6510322"/>
            <a:ext cx="1440160" cy="276999"/>
          </a:xfrm>
          <a:prstGeom prst="rect">
            <a:avLst/>
          </a:prstGeom>
          <a:noFill/>
        </p:spPr>
        <p:txBody>
          <a:bodyPr wrap="square" rtlCol="0">
            <a:spAutoFit/>
          </a:bodyPr>
          <a:lstStyle/>
          <a:p>
            <a:r>
              <a:rPr lang="en-US" sz="1200" dirty="0" smtClean="0"/>
              <a:t>www.cti-home.com</a:t>
            </a:r>
            <a:endParaRPr lang="en-US" sz="1200" dirty="0"/>
          </a:p>
        </p:txBody>
      </p:sp>
    </p:spTree>
    <p:extLst>
      <p:ext uri="{BB962C8B-B14F-4D97-AF65-F5344CB8AC3E}">
        <p14:creationId xmlns:p14="http://schemas.microsoft.com/office/powerpoint/2010/main" val="2067076564"/>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4433663"/>
          </a:xfrm>
        </p:spPr>
        <p:txBody>
          <a:bodyPr>
            <a:noAutofit/>
          </a:bodyPr>
          <a:lstStyle/>
          <a:p>
            <a:r>
              <a:rPr lang="en-US" sz="2400" dirty="0" smtClean="0"/>
              <a:t>The percent of police officers using force is actually quite low. What we see is what makes the news.</a:t>
            </a:r>
          </a:p>
          <a:p>
            <a:r>
              <a:rPr lang="en-US" sz="2400" dirty="0" smtClean="0"/>
              <a:t>Research </a:t>
            </a:r>
            <a:r>
              <a:rPr lang="en-US" sz="2400" dirty="0"/>
              <a:t>has shown that a very small percentage—just 1 </a:t>
            </a:r>
            <a:r>
              <a:rPr lang="en-US" sz="2400" dirty="0" smtClean="0"/>
              <a:t>to 2 </a:t>
            </a:r>
            <a:r>
              <a:rPr lang="en-US" sz="2400" dirty="0"/>
              <a:t>percent—of police-citizen contacts involve the threat or application of physical force by the police, while arrests that result in force by police to control a suspect are estimated at 15 percent to 20 percent. </a:t>
            </a:r>
            <a:r>
              <a:rPr lang="en-US" sz="2400" baseline="30000" dirty="0"/>
              <a:t>6</a:t>
            </a:r>
            <a:r>
              <a:rPr lang="en-US" sz="2400" baseline="30000" dirty="0" smtClean="0"/>
              <a:t> </a:t>
            </a:r>
            <a:endParaRPr lang="en-US" sz="2400" baseline="30000" dirty="0"/>
          </a:p>
          <a:p>
            <a:r>
              <a:rPr lang="en-US" sz="2400" dirty="0"/>
              <a:t>In 2010, 56 law enforcement officers were feloniously killed in the line of duty (53,469 were assaulted, 26.1% were injured). </a:t>
            </a:r>
            <a:r>
              <a:rPr lang="en-US" sz="2400" baseline="30000" dirty="0"/>
              <a:t>6</a:t>
            </a:r>
          </a:p>
          <a:p>
            <a:endParaRPr lang="en-US" dirty="0"/>
          </a:p>
        </p:txBody>
      </p:sp>
      <p:sp>
        <p:nvSpPr>
          <p:cNvPr id="2" name="Title 1"/>
          <p:cNvSpPr>
            <a:spLocks noGrp="1"/>
          </p:cNvSpPr>
          <p:nvPr>
            <p:ph type="title"/>
          </p:nvPr>
        </p:nvSpPr>
        <p:spPr/>
        <p:txBody>
          <a:bodyPr>
            <a:normAutofit fontScale="90000"/>
          </a:bodyPr>
          <a:lstStyle/>
          <a:p>
            <a:r>
              <a:rPr lang="en-US" dirty="0" smtClean="0"/>
              <a:t>Why </a:t>
            </a:r>
            <a:r>
              <a:rPr lang="en-US" dirty="0"/>
              <a:t>d</a:t>
            </a:r>
            <a:r>
              <a:rPr lang="en-US" dirty="0" smtClean="0"/>
              <a:t>o </a:t>
            </a:r>
            <a:r>
              <a:rPr lang="en-US" dirty="0"/>
              <a:t>w</a:t>
            </a:r>
            <a:r>
              <a:rPr lang="en-US" dirty="0" smtClean="0"/>
              <a:t>e </a:t>
            </a:r>
            <a:r>
              <a:rPr lang="en-US" dirty="0"/>
              <a:t>s</a:t>
            </a:r>
            <a:r>
              <a:rPr lang="en-US" dirty="0" smtClean="0"/>
              <a:t>ee </a:t>
            </a:r>
            <a:r>
              <a:rPr lang="en-US" dirty="0"/>
              <a:t>o</a:t>
            </a:r>
            <a:r>
              <a:rPr lang="en-US" dirty="0" smtClean="0"/>
              <a:t>fficers </a:t>
            </a:r>
            <a:r>
              <a:rPr lang="en-US" dirty="0"/>
              <a:t>u</a:t>
            </a:r>
            <a:r>
              <a:rPr lang="en-US" dirty="0" smtClean="0"/>
              <a:t>sing </a:t>
            </a:r>
            <a:r>
              <a:rPr lang="en-US" dirty="0"/>
              <a:t>f</a:t>
            </a:r>
            <a:r>
              <a:rPr lang="en-US" dirty="0" smtClean="0"/>
              <a:t>orce </a:t>
            </a:r>
            <a:r>
              <a:rPr lang="en-US" dirty="0"/>
              <a:t>s</a:t>
            </a:r>
            <a:r>
              <a:rPr lang="en-US" dirty="0" smtClean="0"/>
              <a:t>o </a:t>
            </a:r>
            <a:r>
              <a:rPr lang="en-US" dirty="0"/>
              <a:t>o</a:t>
            </a:r>
            <a:r>
              <a:rPr lang="en-US" dirty="0" smtClean="0"/>
              <a:t>ften?</a:t>
            </a:r>
            <a:endParaRPr lang="en-US" dirty="0"/>
          </a:p>
        </p:txBody>
      </p:sp>
      <p:sp>
        <p:nvSpPr>
          <p:cNvPr id="6" name="TextBox 5"/>
          <p:cNvSpPr txBox="1"/>
          <p:nvPr/>
        </p:nvSpPr>
        <p:spPr>
          <a:xfrm>
            <a:off x="179512" y="6510322"/>
            <a:ext cx="1440160" cy="276999"/>
          </a:xfrm>
          <a:prstGeom prst="rect">
            <a:avLst/>
          </a:prstGeom>
          <a:noFill/>
        </p:spPr>
        <p:txBody>
          <a:bodyPr wrap="square" rtlCol="0">
            <a:spAutoFit/>
          </a:bodyPr>
          <a:lstStyle/>
          <a:p>
            <a:r>
              <a:rPr lang="en-US" sz="1200" dirty="0" smtClean="0"/>
              <a:t>www.cti-home.com</a:t>
            </a:r>
            <a:endParaRPr lang="en-US" sz="1200" dirty="0"/>
          </a:p>
        </p:txBody>
      </p:sp>
    </p:spTree>
    <p:extLst>
      <p:ext uri="{BB962C8B-B14F-4D97-AF65-F5344CB8AC3E}">
        <p14:creationId xmlns:p14="http://schemas.microsoft.com/office/powerpoint/2010/main" val="1204987029"/>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95536" y="1412776"/>
            <a:ext cx="8568952" cy="4994275"/>
          </a:xfrm>
          <a:prstGeom prst="rect">
            <a:avLst/>
          </a:prstGeom>
        </p:spPr>
        <p:txBody>
          <a:bodyPr>
            <a:noAutofit/>
          </a:bodyPr>
          <a:lstStyle/>
          <a:p>
            <a:r>
              <a:rPr lang="en-US" sz="2000" dirty="0" smtClean="0"/>
              <a:t>This presentation is intended to be a “template.” Review this presentation and make any adjustment that may be specific to your Department. Pay close attention to the yellow highlighted areas.</a:t>
            </a:r>
          </a:p>
          <a:p>
            <a:r>
              <a:rPr lang="en-US" sz="2000" dirty="0" smtClean="0"/>
              <a:t>Our intention is </a:t>
            </a:r>
            <a:r>
              <a:rPr lang="en-US" sz="2000" dirty="0"/>
              <a:t>to </a:t>
            </a:r>
            <a:r>
              <a:rPr lang="en-US" sz="2000" dirty="0" smtClean="0"/>
              <a:t>give you a complete sample presentation. </a:t>
            </a:r>
            <a:r>
              <a:rPr lang="en-US" sz="2000" dirty="0"/>
              <a:t>You </a:t>
            </a:r>
            <a:r>
              <a:rPr lang="en-US" sz="2000" dirty="0" smtClean="0"/>
              <a:t>may add or delete information or your own videos. </a:t>
            </a:r>
          </a:p>
          <a:p>
            <a:r>
              <a:rPr lang="en-US" sz="2000" dirty="0" smtClean="0"/>
              <a:t>The handout contains the references used, hyperlinked to the source. </a:t>
            </a:r>
          </a:p>
          <a:p>
            <a:r>
              <a:rPr lang="en-US" sz="2000" dirty="0" smtClean="0"/>
              <a:t>We recommend that you save this presentation as a PDF file, then print it out for the participants, three slides per page, and add some note lines.</a:t>
            </a:r>
          </a:p>
          <a:p>
            <a:r>
              <a:rPr lang="en-US" sz="2000" dirty="0" smtClean="0"/>
              <a:t>Please contact me at California Training Institute: </a:t>
            </a:r>
            <a:r>
              <a:rPr lang="en-US" sz="2000" dirty="0" smtClean="0">
                <a:hlinkClick r:id="rId3"/>
              </a:rPr>
              <a:t>www.cti-home.com</a:t>
            </a:r>
            <a:r>
              <a:rPr lang="en-US" sz="2000" dirty="0" smtClean="0"/>
              <a:t> </a:t>
            </a:r>
          </a:p>
          <a:p>
            <a:pPr marL="0" indent="0">
              <a:buNone/>
            </a:pPr>
            <a:r>
              <a:rPr lang="en-US" sz="2000" dirty="0" smtClean="0">
                <a:hlinkClick r:id="rId4"/>
              </a:rPr>
              <a:t>craiggeis1@gmail.com</a:t>
            </a:r>
            <a:r>
              <a:rPr lang="en-US" sz="2000" dirty="0" smtClean="0"/>
              <a:t> or 707-968-5109 if you have any questions or need additional information.</a:t>
            </a:r>
          </a:p>
          <a:p>
            <a:pPr marL="0" indent="0">
              <a:buNone/>
            </a:pPr>
            <a:r>
              <a:rPr lang="en-US" sz="2000" dirty="0" smtClean="0"/>
              <a:t>Our open-enrollment training schedule for Human Factors and Force Encounters courses is located on our website. We are also available for in-house sessions for your department  or agency.  Please recommend the training to a friend.</a:t>
            </a:r>
          </a:p>
        </p:txBody>
      </p:sp>
      <p:sp>
        <p:nvSpPr>
          <p:cNvPr id="2" name="Title 1"/>
          <p:cNvSpPr>
            <a:spLocks noGrp="1"/>
          </p:cNvSpPr>
          <p:nvPr>
            <p:ph type="title"/>
          </p:nvPr>
        </p:nvSpPr>
        <p:spPr>
          <a:solidFill>
            <a:srgbClr val="FFFF00"/>
          </a:solidFill>
        </p:spPr>
        <p:txBody>
          <a:bodyPr>
            <a:normAutofit fontScale="90000"/>
          </a:bodyPr>
          <a:lstStyle/>
          <a:p>
            <a:r>
              <a:rPr lang="en-US" dirty="0" smtClean="0"/>
              <a:t>Instructions</a:t>
            </a:r>
            <a:endParaRPr lang="en-US" baseline="30000" dirty="0"/>
          </a:p>
        </p:txBody>
      </p:sp>
      <p:sp>
        <p:nvSpPr>
          <p:cNvPr id="4" name="TextBox 3"/>
          <p:cNvSpPr txBox="1"/>
          <p:nvPr/>
        </p:nvSpPr>
        <p:spPr>
          <a:xfrm>
            <a:off x="179512" y="6510322"/>
            <a:ext cx="1440160" cy="276999"/>
          </a:xfrm>
          <a:prstGeom prst="rect">
            <a:avLst/>
          </a:prstGeom>
          <a:noFill/>
        </p:spPr>
        <p:txBody>
          <a:bodyPr wrap="square" rtlCol="0">
            <a:spAutoFit/>
          </a:bodyPr>
          <a:lstStyle/>
          <a:p>
            <a:r>
              <a:rPr lang="en-US" sz="1200" dirty="0" smtClean="0"/>
              <a:t>www.cti-home.com</a:t>
            </a:r>
            <a:endParaRPr lang="en-US" sz="1200" dirty="0"/>
          </a:p>
        </p:txBody>
      </p:sp>
    </p:spTree>
    <p:extLst>
      <p:ext uri="{BB962C8B-B14F-4D97-AF65-F5344CB8AC3E}">
        <p14:creationId xmlns:p14="http://schemas.microsoft.com/office/powerpoint/2010/main" val="3452843297"/>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noGrp="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28600" indent="-182563">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403225" indent="-357188">
              <a:spcBef>
                <a:spcPct val="20000"/>
              </a:spcBef>
            </a:pPr>
            <a:r>
              <a:rPr lang="en-US" dirty="0" smtClean="0">
                <a:latin typeface="+mn-lt"/>
              </a:rPr>
              <a:t>Police officers are human.</a:t>
            </a:r>
          </a:p>
          <a:p>
            <a:pPr marL="403225" indent="-357188">
              <a:spcBef>
                <a:spcPct val="20000"/>
              </a:spcBef>
            </a:pPr>
            <a:r>
              <a:rPr lang="en-US" dirty="0" smtClean="0">
                <a:latin typeface="+mn-lt"/>
              </a:rPr>
              <a:t>Humans undergo many changes during high stress situations.</a:t>
            </a:r>
          </a:p>
          <a:p>
            <a:pPr marL="403225" indent="-357188">
              <a:spcBef>
                <a:spcPct val="20000"/>
              </a:spcBef>
            </a:pPr>
            <a:r>
              <a:rPr lang="en-US" dirty="0" smtClean="0">
                <a:latin typeface="+mn-lt"/>
              </a:rPr>
              <a:t>The body releases chemicals that help us cope effectively. </a:t>
            </a:r>
          </a:p>
          <a:p>
            <a:pPr marL="403225" indent="-357188">
              <a:spcBef>
                <a:spcPct val="20000"/>
              </a:spcBef>
            </a:pPr>
            <a:r>
              <a:rPr lang="en-US" dirty="0" smtClean="0">
                <a:latin typeface="+mn-lt"/>
              </a:rPr>
              <a:t>What may seem like errors to some, are often the body’s natural response to high stress and survival.</a:t>
            </a:r>
          </a:p>
          <a:p>
            <a:pPr marL="403225" indent="-357188">
              <a:spcBef>
                <a:spcPct val="20000"/>
              </a:spcBef>
            </a:pPr>
            <a:r>
              <a:rPr lang="en-US" dirty="0" smtClean="0">
                <a:latin typeface="+mn-lt"/>
              </a:rPr>
              <a:t>In a high stress situation, everyone will experience decreased performance in particular areas. </a:t>
            </a:r>
          </a:p>
          <a:p>
            <a:pPr marL="403225" indent="-357188">
              <a:spcBef>
                <a:spcPct val="20000"/>
              </a:spcBef>
            </a:pPr>
            <a:r>
              <a:rPr lang="en-US" dirty="0" smtClean="0">
                <a:latin typeface="+mn-lt"/>
              </a:rPr>
              <a:t>Police officers are no different.</a:t>
            </a:r>
          </a:p>
          <a:p>
            <a:pPr marL="46037" indent="0">
              <a:spcBef>
                <a:spcPct val="20000"/>
              </a:spcBef>
              <a:buNone/>
            </a:pPr>
            <a:endParaRPr lang="en-US" baseline="30000" dirty="0" smtClean="0">
              <a:latin typeface="+mn-lt"/>
            </a:endParaRPr>
          </a:p>
          <a:p>
            <a:pPr marL="403225" lvl="1" indent="-357188">
              <a:spcBef>
                <a:spcPct val="20000"/>
              </a:spcBef>
              <a:buFont typeface="Wingdings" panose="05000000000000000000" pitchFamily="2" charset="2"/>
              <a:buChar char="§"/>
            </a:pPr>
            <a:endParaRPr lang="en-US" sz="1700" dirty="0">
              <a:solidFill>
                <a:srgbClr val="003768"/>
              </a:solidFill>
              <a:latin typeface="+mn-lt"/>
            </a:endParaRPr>
          </a:p>
        </p:txBody>
      </p:sp>
      <p:sp>
        <p:nvSpPr>
          <p:cNvPr id="2" name="Title 1"/>
          <p:cNvSpPr>
            <a:spLocks noGrp="1"/>
          </p:cNvSpPr>
          <p:nvPr>
            <p:ph type="title"/>
          </p:nvPr>
        </p:nvSpPr>
        <p:spPr>
          <a:xfrm>
            <a:off x="251520" y="274638"/>
            <a:ext cx="8568952" cy="487362"/>
          </a:xfrm>
        </p:spPr>
        <p:txBody>
          <a:bodyPr>
            <a:normAutofit fontScale="90000"/>
          </a:bodyPr>
          <a:lstStyle/>
          <a:p>
            <a:r>
              <a:rPr lang="en-US" dirty="0" smtClean="0"/>
              <a:t>Don’t police </a:t>
            </a:r>
            <a:r>
              <a:rPr lang="en-US" dirty="0"/>
              <a:t>o</a:t>
            </a:r>
            <a:r>
              <a:rPr lang="en-US" dirty="0" smtClean="0"/>
              <a:t>fficers </a:t>
            </a:r>
            <a:r>
              <a:rPr lang="en-US" dirty="0"/>
              <a:t>s</a:t>
            </a:r>
            <a:r>
              <a:rPr lang="en-US" dirty="0" smtClean="0"/>
              <a:t>ometimes </a:t>
            </a:r>
            <a:r>
              <a:rPr lang="en-US" dirty="0"/>
              <a:t>m</a:t>
            </a:r>
            <a:r>
              <a:rPr lang="en-US" dirty="0" smtClean="0"/>
              <a:t>ake </a:t>
            </a:r>
            <a:r>
              <a:rPr lang="en-US" dirty="0"/>
              <a:t>m</a:t>
            </a:r>
            <a:r>
              <a:rPr lang="en-US" dirty="0" smtClean="0"/>
              <a:t>istakes? </a:t>
            </a:r>
            <a:r>
              <a:rPr lang="en-US" baseline="30000" dirty="0" smtClean="0"/>
              <a:t>7</a:t>
            </a:r>
            <a:endParaRPr lang="en-US" baseline="30000" dirty="0"/>
          </a:p>
        </p:txBody>
      </p:sp>
      <p:sp>
        <p:nvSpPr>
          <p:cNvPr id="4" name="TextBox 3"/>
          <p:cNvSpPr txBox="1"/>
          <p:nvPr/>
        </p:nvSpPr>
        <p:spPr>
          <a:xfrm>
            <a:off x="179512" y="6510322"/>
            <a:ext cx="1440160" cy="276999"/>
          </a:xfrm>
          <a:prstGeom prst="rect">
            <a:avLst/>
          </a:prstGeom>
          <a:noFill/>
        </p:spPr>
        <p:txBody>
          <a:bodyPr wrap="square" rtlCol="0">
            <a:spAutoFit/>
          </a:bodyPr>
          <a:lstStyle/>
          <a:p>
            <a:r>
              <a:rPr lang="en-US" sz="1200" dirty="0" smtClean="0"/>
              <a:t>www.cti-home.com</a:t>
            </a:r>
            <a:endParaRPr lang="en-US" sz="1200" dirty="0"/>
          </a:p>
        </p:txBody>
      </p:sp>
    </p:spTree>
    <p:extLst>
      <p:ext uri="{BB962C8B-B14F-4D97-AF65-F5344CB8AC3E}">
        <p14:creationId xmlns:p14="http://schemas.microsoft.com/office/powerpoint/2010/main" val="373893791"/>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noGrp="1"/>
          </p:cNvSpPr>
          <p:nvPr>
            <p:ph idx="1"/>
          </p:nvPr>
        </p:nvSpPr>
        <p:spPr bwMode="auto">
          <a:prstGeom prst="rect">
            <a:avLst/>
          </a:prstGeom>
          <a:noFill/>
          <a:ln>
            <a:noFill/>
          </a:ln>
          <a:extLst/>
        </p:spPr>
        <p:txBody>
          <a:bodyPr>
            <a:normAutofit/>
          </a:bodyPr>
          <a:lstStyle>
            <a:lvl1pPr marL="228600" indent="-182563">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344488" indent="-298450">
              <a:spcBef>
                <a:spcPct val="20000"/>
              </a:spcBef>
            </a:pPr>
            <a:r>
              <a:rPr lang="en-US" dirty="0" smtClean="0">
                <a:latin typeface="+mn-lt"/>
              </a:rPr>
              <a:t>Research on stress has shown that over 50% of officers involved in the stress of a use of force encounter will experience:</a:t>
            </a:r>
          </a:p>
          <a:p>
            <a:pPr lvl="1"/>
            <a:r>
              <a:rPr lang="en-US" sz="2400" dirty="0" smtClean="0">
                <a:latin typeface="+mn-lt"/>
              </a:rPr>
              <a:t>Tunnel vision</a:t>
            </a:r>
            <a:endParaRPr lang="en-US" sz="2400" dirty="0">
              <a:latin typeface="+mn-lt"/>
            </a:endParaRPr>
          </a:p>
          <a:p>
            <a:pPr lvl="1"/>
            <a:r>
              <a:rPr lang="en-US" sz="2400" dirty="0" smtClean="0">
                <a:latin typeface="+mn-lt"/>
              </a:rPr>
              <a:t>Sound distortion</a:t>
            </a:r>
            <a:endParaRPr lang="en-US" sz="2400" dirty="0">
              <a:latin typeface="+mn-lt"/>
            </a:endParaRPr>
          </a:p>
          <a:p>
            <a:pPr lvl="1"/>
            <a:r>
              <a:rPr lang="en-US" sz="2400" dirty="0" smtClean="0">
                <a:latin typeface="+mn-lt"/>
              </a:rPr>
              <a:t>Memory loss for parts of the incident</a:t>
            </a:r>
          </a:p>
          <a:p>
            <a:pPr lvl="1"/>
            <a:r>
              <a:rPr lang="en-US" sz="2400" dirty="0" smtClean="0">
                <a:latin typeface="+mn-lt"/>
              </a:rPr>
              <a:t>Time distortion</a:t>
            </a:r>
            <a:endParaRPr lang="en-US" sz="2400" dirty="0">
              <a:latin typeface="+mn-lt"/>
            </a:endParaRPr>
          </a:p>
          <a:p>
            <a:pPr lvl="1"/>
            <a:r>
              <a:rPr lang="en-US" sz="2400" dirty="0" smtClean="0">
                <a:latin typeface="+mn-lt"/>
              </a:rPr>
              <a:t>A sense of </a:t>
            </a:r>
            <a:r>
              <a:rPr lang="en-US" sz="2400" dirty="0">
                <a:latin typeface="+mn-lt"/>
              </a:rPr>
              <a:t>h</a:t>
            </a:r>
            <a:r>
              <a:rPr lang="en-US" sz="2400" dirty="0" smtClean="0">
                <a:latin typeface="+mn-lt"/>
              </a:rPr>
              <a:t>elplessness</a:t>
            </a:r>
            <a:endParaRPr lang="en-US" sz="2400" dirty="0">
              <a:latin typeface="+mn-lt"/>
            </a:endParaRPr>
          </a:p>
        </p:txBody>
      </p:sp>
      <p:sp>
        <p:nvSpPr>
          <p:cNvPr id="2" name="Title 1"/>
          <p:cNvSpPr>
            <a:spLocks noGrp="1"/>
          </p:cNvSpPr>
          <p:nvPr>
            <p:ph type="title"/>
          </p:nvPr>
        </p:nvSpPr>
        <p:spPr/>
        <p:txBody>
          <a:bodyPr>
            <a:normAutofit fontScale="90000"/>
          </a:bodyPr>
          <a:lstStyle/>
          <a:p>
            <a:r>
              <a:rPr lang="en-US" dirty="0" smtClean="0"/>
              <a:t>What are some of the symptoms we see in individuals under high stress?</a:t>
            </a:r>
            <a:endParaRPr lang="en-US" dirty="0"/>
          </a:p>
        </p:txBody>
      </p:sp>
      <p:sp>
        <p:nvSpPr>
          <p:cNvPr id="4" name="TextBox 3"/>
          <p:cNvSpPr txBox="1"/>
          <p:nvPr/>
        </p:nvSpPr>
        <p:spPr>
          <a:xfrm>
            <a:off x="179512" y="6510322"/>
            <a:ext cx="1440160" cy="276999"/>
          </a:xfrm>
          <a:prstGeom prst="rect">
            <a:avLst/>
          </a:prstGeom>
          <a:noFill/>
        </p:spPr>
        <p:txBody>
          <a:bodyPr wrap="square" rtlCol="0">
            <a:spAutoFit/>
          </a:bodyPr>
          <a:lstStyle/>
          <a:p>
            <a:r>
              <a:rPr lang="en-US" sz="1200" dirty="0" smtClean="0"/>
              <a:t>www.cti-home.com</a:t>
            </a:r>
            <a:endParaRPr lang="en-US" sz="1200" dirty="0"/>
          </a:p>
        </p:txBody>
      </p:sp>
    </p:spTree>
    <p:extLst>
      <p:ext uri="{BB962C8B-B14F-4D97-AF65-F5344CB8AC3E}">
        <p14:creationId xmlns:p14="http://schemas.microsoft.com/office/powerpoint/2010/main" val="3719013254"/>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1"/>
            <a:ext cx="8229600" cy="1625352"/>
          </a:xfrm>
        </p:spPr>
        <p:txBody>
          <a:bodyPr>
            <a:normAutofit lnSpcReduction="10000"/>
          </a:bodyPr>
          <a:lstStyle/>
          <a:p>
            <a:r>
              <a:rPr lang="en-US" sz="2400" dirty="0" smtClean="0"/>
              <a:t>Why does a baseball player sometimes get hit by the pitcher’s ball when there is no intent to hit batter? Why doesn’t he just step aside?</a:t>
            </a:r>
          </a:p>
          <a:p>
            <a:pPr lvl="1">
              <a:buFont typeface="Wingdings" panose="05000000000000000000" pitchFamily="2" charset="2"/>
              <a:buChar char="ü"/>
            </a:pPr>
            <a:r>
              <a:rPr lang="en-US" sz="2400" dirty="0" smtClean="0"/>
              <a:t>What is your answer: </a:t>
            </a:r>
            <a:endParaRPr lang="en-US" sz="2400" dirty="0"/>
          </a:p>
          <a:p>
            <a:pPr>
              <a:buFont typeface="Arial" pitchFamily="34" charset="0"/>
              <a:buChar char="•"/>
            </a:pPr>
            <a:endParaRPr lang="en-US" sz="2000" dirty="0"/>
          </a:p>
        </p:txBody>
      </p:sp>
      <p:sp>
        <p:nvSpPr>
          <p:cNvPr id="2" name="Title 1"/>
          <p:cNvSpPr>
            <a:spLocks noGrp="1"/>
          </p:cNvSpPr>
          <p:nvPr>
            <p:ph type="title"/>
          </p:nvPr>
        </p:nvSpPr>
        <p:spPr/>
        <p:txBody>
          <a:bodyPr>
            <a:normAutofit fontScale="90000"/>
          </a:bodyPr>
          <a:lstStyle/>
          <a:p>
            <a:r>
              <a:rPr lang="en-US" dirty="0" smtClean="0"/>
              <a:t>Why does it appear that officers react too quickly sometimes?</a:t>
            </a:r>
            <a:endParaRPr lang="en-US" dirty="0"/>
          </a:p>
        </p:txBody>
      </p:sp>
      <p:sp>
        <p:nvSpPr>
          <p:cNvPr id="5" name="Content Placeholder 2"/>
          <p:cNvSpPr txBox="1">
            <a:spLocks/>
          </p:cNvSpPr>
          <p:nvPr/>
        </p:nvSpPr>
        <p:spPr>
          <a:xfrm>
            <a:off x="456203" y="2852936"/>
            <a:ext cx="8229600" cy="345638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ü"/>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2400" dirty="0" smtClean="0"/>
              <a:t>It’s really </a:t>
            </a:r>
            <a:r>
              <a:rPr lang="en-US" sz="2400" b="1" i="1" u="sng" dirty="0" smtClean="0"/>
              <a:t>pure </a:t>
            </a:r>
            <a:r>
              <a:rPr lang="en-US" sz="2400" b="1" i="1" u="sng" dirty="0"/>
              <a:t>s</a:t>
            </a:r>
            <a:r>
              <a:rPr lang="en-US" sz="2400" b="1" i="1" u="sng" dirty="0" smtClean="0"/>
              <a:t>cience</a:t>
            </a:r>
            <a:r>
              <a:rPr lang="en-US" sz="2400" dirty="0" smtClean="0"/>
              <a:t>:  90mph ball speed, 60.5 feet distance = 0.458 seconds to the plate.</a:t>
            </a:r>
          </a:p>
          <a:p>
            <a:pPr lvl="1"/>
            <a:r>
              <a:rPr lang="en-US" sz="2400" dirty="0" smtClean="0"/>
              <a:t>Actual time for brain to process ball movement : 0.25 sec.</a:t>
            </a:r>
          </a:p>
          <a:p>
            <a:pPr lvl="1"/>
            <a:r>
              <a:rPr lang="en-US" sz="2400" dirty="0" smtClean="0"/>
              <a:t>Actual time to program a movement: 0.15 sec.</a:t>
            </a:r>
          </a:p>
          <a:p>
            <a:pPr lvl="1"/>
            <a:r>
              <a:rPr lang="en-US" sz="2400" dirty="0" smtClean="0"/>
              <a:t>Remaining time to move out of the way: 0.058 sec. </a:t>
            </a:r>
          </a:p>
          <a:p>
            <a:pPr lvl="1"/>
            <a:r>
              <a:rPr lang="en-US" sz="2400" dirty="0" smtClean="0"/>
              <a:t>Most players will be struck by the ball. </a:t>
            </a:r>
          </a:p>
          <a:p>
            <a:r>
              <a:rPr lang="en-US" sz="3000" dirty="0" smtClean="0"/>
              <a:t>Lets use this concept to see the challenges officers face.</a:t>
            </a:r>
            <a:endParaRPr lang="en-US" sz="3000" dirty="0"/>
          </a:p>
        </p:txBody>
      </p:sp>
      <p:sp>
        <p:nvSpPr>
          <p:cNvPr id="6" name="TextBox 5"/>
          <p:cNvSpPr txBox="1"/>
          <p:nvPr/>
        </p:nvSpPr>
        <p:spPr>
          <a:xfrm>
            <a:off x="179512" y="6510322"/>
            <a:ext cx="1440160" cy="276999"/>
          </a:xfrm>
          <a:prstGeom prst="rect">
            <a:avLst/>
          </a:prstGeom>
          <a:noFill/>
        </p:spPr>
        <p:txBody>
          <a:bodyPr wrap="square" rtlCol="0">
            <a:spAutoFit/>
          </a:bodyPr>
          <a:lstStyle/>
          <a:p>
            <a:r>
              <a:rPr lang="en-US" sz="1200" dirty="0" smtClean="0"/>
              <a:t>www.cti-home.com</a:t>
            </a:r>
            <a:endParaRPr lang="en-US" sz="1200" dirty="0"/>
          </a:p>
        </p:txBody>
      </p:sp>
    </p:spTree>
    <p:extLst>
      <p:ext uri="{BB962C8B-B14F-4D97-AF65-F5344CB8AC3E}">
        <p14:creationId xmlns:p14="http://schemas.microsoft.com/office/powerpoint/2010/main" val="36098038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u="sng" dirty="0" smtClean="0"/>
              <a:t>Court accepted scientific studies </a:t>
            </a:r>
            <a:r>
              <a:rPr lang="en-US" sz="2400" dirty="0" smtClean="0"/>
              <a:t>have been conducted by Force Science Institute ® to determine how quickly a suspect can act, and how much time an officer has to respond. </a:t>
            </a:r>
          </a:p>
          <a:p>
            <a:r>
              <a:rPr lang="en-US" sz="2400" dirty="0" smtClean="0"/>
              <a:t>A suspect acts with </a:t>
            </a:r>
            <a:r>
              <a:rPr lang="en-US" sz="2400" i="1" u="sng" dirty="0" smtClean="0"/>
              <a:t>predetermined intent,</a:t>
            </a:r>
            <a:r>
              <a:rPr lang="en-US" sz="2400" i="1" dirty="0" smtClean="0"/>
              <a:t> </a:t>
            </a:r>
            <a:r>
              <a:rPr lang="en-US" sz="2400" dirty="0" smtClean="0"/>
              <a:t>so their only necessary reaction time is the time it takes to point the weapon and pull the trigger.</a:t>
            </a:r>
          </a:p>
          <a:p>
            <a:r>
              <a:rPr lang="en-US" sz="2400" dirty="0" smtClean="0"/>
              <a:t>An officer </a:t>
            </a:r>
            <a:r>
              <a:rPr lang="en-US" sz="2400" i="1" u="sng" dirty="0" smtClean="0"/>
              <a:t>does not act with predetermined intent</a:t>
            </a:r>
            <a:r>
              <a:rPr lang="en-US" sz="2400" dirty="0" smtClean="0"/>
              <a:t>. They must:</a:t>
            </a:r>
          </a:p>
          <a:p>
            <a:pPr marL="1257300" lvl="2" indent="-457200">
              <a:buFont typeface="+mj-lt"/>
              <a:buAutoNum type="arabicPeriod"/>
            </a:pPr>
            <a:r>
              <a:rPr lang="en-US" sz="2400" b="1" dirty="0" smtClean="0"/>
              <a:t>Observe</a:t>
            </a:r>
            <a:r>
              <a:rPr lang="en-US" sz="2400" dirty="0"/>
              <a:t> </a:t>
            </a:r>
            <a:r>
              <a:rPr lang="en-US" sz="2400" dirty="0" smtClean="0"/>
              <a:t>- Perceive a threat.</a:t>
            </a:r>
          </a:p>
          <a:p>
            <a:pPr marL="1257300" lvl="2" indent="-457200">
              <a:buFont typeface="+mj-lt"/>
              <a:buAutoNum type="arabicPeriod"/>
            </a:pPr>
            <a:r>
              <a:rPr lang="en-US" sz="2400" b="1" dirty="0" smtClean="0"/>
              <a:t>Orient &amp; Decide</a:t>
            </a:r>
            <a:r>
              <a:rPr lang="en-US" sz="2400" dirty="0"/>
              <a:t> </a:t>
            </a:r>
            <a:r>
              <a:rPr lang="en-US" sz="2400" dirty="0" smtClean="0"/>
              <a:t>- Engage in a mental process to consider what action is appropriate for the situation, and decide on the appropriate response.</a:t>
            </a:r>
          </a:p>
          <a:p>
            <a:pPr marL="1257300" lvl="2" indent="-457200">
              <a:buFont typeface="+mj-lt"/>
              <a:buAutoNum type="arabicPeriod"/>
            </a:pPr>
            <a:r>
              <a:rPr lang="en-US" sz="2400" b="1" dirty="0" smtClean="0"/>
              <a:t>Act</a:t>
            </a:r>
            <a:r>
              <a:rPr lang="en-US" sz="2400" dirty="0"/>
              <a:t> </a:t>
            </a:r>
            <a:r>
              <a:rPr lang="en-US" sz="2400" dirty="0" smtClean="0"/>
              <a:t>- Implement the appropriate action.</a:t>
            </a:r>
            <a:endParaRPr lang="en-US" sz="2400" dirty="0"/>
          </a:p>
          <a:p>
            <a:pPr>
              <a:buFont typeface="Arial" pitchFamily="34" charset="0"/>
              <a:buChar char="•"/>
            </a:pPr>
            <a:endParaRPr lang="en-US" sz="2000" dirty="0"/>
          </a:p>
        </p:txBody>
      </p:sp>
      <p:sp>
        <p:nvSpPr>
          <p:cNvPr id="2" name="Title 1"/>
          <p:cNvSpPr>
            <a:spLocks noGrp="1"/>
          </p:cNvSpPr>
          <p:nvPr>
            <p:ph type="title"/>
          </p:nvPr>
        </p:nvSpPr>
        <p:spPr/>
        <p:txBody>
          <a:bodyPr>
            <a:normAutofit fontScale="90000"/>
          </a:bodyPr>
          <a:lstStyle/>
          <a:p>
            <a:r>
              <a:rPr lang="en-US" dirty="0"/>
              <a:t>Officer </a:t>
            </a:r>
            <a:r>
              <a:rPr lang="en-US" dirty="0" smtClean="0"/>
              <a:t>Reaction Times</a:t>
            </a:r>
            <a:endParaRPr lang="en-US" dirty="0"/>
          </a:p>
        </p:txBody>
      </p:sp>
      <p:sp>
        <p:nvSpPr>
          <p:cNvPr id="4" name="TextBox 3"/>
          <p:cNvSpPr txBox="1"/>
          <p:nvPr/>
        </p:nvSpPr>
        <p:spPr>
          <a:xfrm>
            <a:off x="179512" y="6510322"/>
            <a:ext cx="1440160" cy="276999"/>
          </a:xfrm>
          <a:prstGeom prst="rect">
            <a:avLst/>
          </a:prstGeom>
          <a:noFill/>
        </p:spPr>
        <p:txBody>
          <a:bodyPr wrap="square" rtlCol="0">
            <a:spAutoFit/>
          </a:bodyPr>
          <a:lstStyle/>
          <a:p>
            <a:r>
              <a:rPr lang="en-US" sz="1200" dirty="0" smtClean="0"/>
              <a:t>www.cti-home.com</a:t>
            </a:r>
            <a:endParaRPr lang="en-US" sz="1200" dirty="0"/>
          </a:p>
        </p:txBody>
      </p:sp>
    </p:spTree>
    <p:extLst>
      <p:ext uri="{BB962C8B-B14F-4D97-AF65-F5344CB8AC3E}">
        <p14:creationId xmlns:p14="http://schemas.microsoft.com/office/powerpoint/2010/main" val="4074041783"/>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Officer </a:t>
            </a:r>
            <a:r>
              <a:rPr lang="en-US" dirty="0" smtClean="0"/>
              <a:t>vs. Suspect Reaction Times</a:t>
            </a:r>
            <a:endParaRPr lang="en-US" dirty="0"/>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132856"/>
            <a:ext cx="2886773" cy="243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2148171"/>
            <a:ext cx="2886773" cy="243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51520" y="3140968"/>
            <a:ext cx="360040" cy="461665"/>
          </a:xfrm>
          <a:prstGeom prst="rect">
            <a:avLst/>
          </a:prstGeom>
          <a:noFill/>
        </p:spPr>
        <p:txBody>
          <a:bodyPr wrap="square" rtlCol="0">
            <a:spAutoFit/>
          </a:bodyPr>
          <a:lstStyle/>
          <a:p>
            <a:r>
              <a:rPr lang="en-US" sz="2400" b="1" dirty="0" smtClean="0"/>
              <a:t>1</a:t>
            </a:r>
            <a:endParaRPr lang="en-US" sz="2400" b="1" dirty="0"/>
          </a:p>
        </p:txBody>
      </p:sp>
      <p:sp>
        <p:nvSpPr>
          <p:cNvPr id="8" name="TextBox 7"/>
          <p:cNvSpPr txBox="1"/>
          <p:nvPr/>
        </p:nvSpPr>
        <p:spPr>
          <a:xfrm>
            <a:off x="1907704" y="4581128"/>
            <a:ext cx="360040" cy="461665"/>
          </a:xfrm>
          <a:prstGeom prst="rect">
            <a:avLst/>
          </a:prstGeom>
          <a:noFill/>
        </p:spPr>
        <p:txBody>
          <a:bodyPr wrap="square" rtlCol="0">
            <a:spAutoFit/>
          </a:bodyPr>
          <a:lstStyle/>
          <a:p>
            <a:r>
              <a:rPr lang="en-US" sz="2400" b="1" dirty="0" smtClean="0"/>
              <a:t>4</a:t>
            </a:r>
            <a:endParaRPr lang="en-US" sz="2400" b="1" dirty="0"/>
          </a:p>
        </p:txBody>
      </p:sp>
      <p:sp>
        <p:nvSpPr>
          <p:cNvPr id="9" name="TextBox 8"/>
          <p:cNvSpPr txBox="1"/>
          <p:nvPr/>
        </p:nvSpPr>
        <p:spPr>
          <a:xfrm>
            <a:off x="1907704" y="1772816"/>
            <a:ext cx="360040" cy="461665"/>
          </a:xfrm>
          <a:prstGeom prst="rect">
            <a:avLst/>
          </a:prstGeom>
          <a:noFill/>
        </p:spPr>
        <p:txBody>
          <a:bodyPr wrap="square" rtlCol="0">
            <a:spAutoFit/>
          </a:bodyPr>
          <a:lstStyle/>
          <a:p>
            <a:r>
              <a:rPr lang="en-US" sz="2400" b="1" dirty="0" smtClean="0"/>
              <a:t>2</a:t>
            </a:r>
            <a:endParaRPr lang="en-US" sz="2400" b="1" dirty="0"/>
          </a:p>
        </p:txBody>
      </p:sp>
      <p:sp>
        <p:nvSpPr>
          <p:cNvPr id="10" name="TextBox 9"/>
          <p:cNvSpPr txBox="1"/>
          <p:nvPr/>
        </p:nvSpPr>
        <p:spPr>
          <a:xfrm>
            <a:off x="3503755" y="3212976"/>
            <a:ext cx="360040" cy="461665"/>
          </a:xfrm>
          <a:prstGeom prst="rect">
            <a:avLst/>
          </a:prstGeom>
          <a:noFill/>
        </p:spPr>
        <p:txBody>
          <a:bodyPr wrap="square" rtlCol="0">
            <a:spAutoFit/>
          </a:bodyPr>
          <a:lstStyle/>
          <a:p>
            <a:r>
              <a:rPr lang="en-US" sz="2400" b="1" dirty="0" smtClean="0"/>
              <a:t>3</a:t>
            </a:r>
            <a:endParaRPr lang="en-US" sz="2400" b="1" dirty="0"/>
          </a:p>
        </p:txBody>
      </p:sp>
      <p:sp>
        <p:nvSpPr>
          <p:cNvPr id="12" name="Multiply 11"/>
          <p:cNvSpPr/>
          <p:nvPr/>
        </p:nvSpPr>
        <p:spPr>
          <a:xfrm>
            <a:off x="4139952" y="3140968"/>
            <a:ext cx="792088" cy="648072"/>
          </a:xfrm>
          <a:prstGeom prst="mathMultiply">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Multiply 12"/>
          <p:cNvSpPr/>
          <p:nvPr/>
        </p:nvSpPr>
        <p:spPr>
          <a:xfrm>
            <a:off x="5076056" y="1988840"/>
            <a:ext cx="792088" cy="648072"/>
          </a:xfrm>
          <a:prstGeom prst="mathMultiply">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Multiply 13"/>
          <p:cNvSpPr/>
          <p:nvPr/>
        </p:nvSpPr>
        <p:spPr>
          <a:xfrm>
            <a:off x="6119793" y="3140968"/>
            <a:ext cx="792088" cy="648072"/>
          </a:xfrm>
          <a:prstGeom prst="mathMultiply">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1115616" y="1196752"/>
            <a:ext cx="1872208" cy="461665"/>
          </a:xfrm>
          <a:prstGeom prst="rect">
            <a:avLst/>
          </a:prstGeom>
          <a:noFill/>
        </p:spPr>
        <p:txBody>
          <a:bodyPr wrap="square" rtlCol="0">
            <a:spAutoFit/>
          </a:bodyPr>
          <a:lstStyle/>
          <a:p>
            <a:pPr algn="ctr"/>
            <a:r>
              <a:rPr lang="en-US" sz="2400" b="1" dirty="0" smtClean="0"/>
              <a:t>Officer</a:t>
            </a:r>
            <a:endParaRPr lang="en-US" sz="2400" b="1" dirty="0"/>
          </a:p>
        </p:txBody>
      </p:sp>
      <p:sp>
        <p:nvSpPr>
          <p:cNvPr id="17" name="TextBox 16"/>
          <p:cNvSpPr txBox="1"/>
          <p:nvPr/>
        </p:nvSpPr>
        <p:spPr>
          <a:xfrm>
            <a:off x="4860032" y="1196752"/>
            <a:ext cx="1872208" cy="461665"/>
          </a:xfrm>
          <a:prstGeom prst="rect">
            <a:avLst/>
          </a:prstGeom>
          <a:noFill/>
        </p:spPr>
        <p:txBody>
          <a:bodyPr wrap="square" rtlCol="0">
            <a:spAutoFit/>
          </a:bodyPr>
          <a:lstStyle/>
          <a:p>
            <a:pPr algn="ctr"/>
            <a:r>
              <a:rPr lang="en-US" sz="2400" b="1" dirty="0" smtClean="0"/>
              <a:t>Suspect</a:t>
            </a:r>
            <a:endParaRPr lang="en-US" sz="2400" b="1" dirty="0"/>
          </a:p>
        </p:txBody>
      </p:sp>
      <p:sp>
        <p:nvSpPr>
          <p:cNvPr id="18" name="TextBox 17"/>
          <p:cNvSpPr txBox="1"/>
          <p:nvPr/>
        </p:nvSpPr>
        <p:spPr>
          <a:xfrm>
            <a:off x="1737891" y="4725144"/>
            <a:ext cx="4130253" cy="830997"/>
          </a:xfrm>
          <a:prstGeom prst="rect">
            <a:avLst/>
          </a:prstGeom>
          <a:noFill/>
        </p:spPr>
        <p:txBody>
          <a:bodyPr wrap="square" rtlCol="0">
            <a:spAutoFit/>
          </a:bodyPr>
          <a:lstStyle/>
          <a:p>
            <a:pPr algn="ctr"/>
            <a:r>
              <a:rPr lang="en-US" sz="2400" b="1" dirty="0" smtClean="0"/>
              <a:t>OODA Loop </a:t>
            </a:r>
            <a:r>
              <a:rPr lang="en-US" sz="2400" b="1" baseline="30000" dirty="0"/>
              <a:t>8</a:t>
            </a:r>
            <a:endParaRPr lang="en-US" sz="2400" b="1" baseline="30000" dirty="0" smtClean="0"/>
          </a:p>
          <a:p>
            <a:pPr algn="ctr"/>
            <a:r>
              <a:rPr lang="en-US" sz="2400" dirty="0" smtClean="0"/>
              <a:t>Action Always Beats Reaction</a:t>
            </a:r>
            <a:endParaRPr lang="en-US" sz="2400" dirty="0"/>
          </a:p>
        </p:txBody>
      </p:sp>
      <p:sp>
        <p:nvSpPr>
          <p:cNvPr id="19" name="TextBox 18"/>
          <p:cNvSpPr txBox="1"/>
          <p:nvPr/>
        </p:nvSpPr>
        <p:spPr>
          <a:xfrm>
            <a:off x="179512" y="6510322"/>
            <a:ext cx="1440160" cy="276999"/>
          </a:xfrm>
          <a:prstGeom prst="rect">
            <a:avLst/>
          </a:prstGeom>
          <a:noFill/>
        </p:spPr>
        <p:txBody>
          <a:bodyPr wrap="square" rtlCol="0">
            <a:spAutoFit/>
          </a:bodyPr>
          <a:lstStyle/>
          <a:p>
            <a:r>
              <a:rPr lang="en-US" sz="1200" dirty="0" smtClean="0"/>
              <a:t>www.cti-home.com</a:t>
            </a:r>
            <a:endParaRPr lang="en-US" sz="1200" dirty="0"/>
          </a:p>
        </p:txBody>
      </p:sp>
      <p:sp>
        <p:nvSpPr>
          <p:cNvPr id="3" name="TextBox 2"/>
          <p:cNvSpPr txBox="1"/>
          <p:nvPr/>
        </p:nvSpPr>
        <p:spPr>
          <a:xfrm>
            <a:off x="6732240" y="4149080"/>
            <a:ext cx="2196752" cy="1477328"/>
          </a:xfrm>
          <a:prstGeom prst="rect">
            <a:avLst/>
          </a:prstGeom>
          <a:noFill/>
        </p:spPr>
        <p:txBody>
          <a:bodyPr wrap="square" rtlCol="0">
            <a:spAutoFit/>
          </a:bodyPr>
          <a:lstStyle/>
          <a:p>
            <a:r>
              <a:rPr lang="en-US" dirty="0" smtClean="0"/>
              <a:t>A suspect with predetermined intent eliminates Steps 1, 2, and 3 and therefore </a:t>
            </a:r>
            <a:r>
              <a:rPr lang="en-US" b="1" u="sng" dirty="0" smtClean="0"/>
              <a:t>only has to act.</a:t>
            </a:r>
            <a:endParaRPr lang="en-US" b="1" u="sng" dirty="0"/>
          </a:p>
        </p:txBody>
      </p:sp>
    </p:spTree>
    <p:extLst>
      <p:ext uri="{BB962C8B-B14F-4D97-AF65-F5344CB8AC3E}">
        <p14:creationId xmlns:p14="http://schemas.microsoft.com/office/powerpoint/2010/main" val="4204285735"/>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a:xfrm>
            <a:off x="822960" y="274638"/>
            <a:ext cx="7498080" cy="1143000"/>
          </a:xfrm>
        </p:spPr>
        <p:txBody>
          <a:bodyPr anchor="t">
            <a:normAutofit/>
          </a:bodyPr>
          <a:lstStyle/>
          <a:p>
            <a:r>
              <a:rPr lang="en-US" sz="3200" b="1" dirty="0">
                <a:cs typeface="Times New Roman" pitchFamily="18" charset="0"/>
              </a:rPr>
              <a:t>Traffic Stop Response Time Summary</a:t>
            </a:r>
            <a:endParaRPr lang="en-US" sz="3200" b="1" dirty="0"/>
          </a:p>
        </p:txBody>
      </p:sp>
      <p:sp>
        <p:nvSpPr>
          <p:cNvPr id="3" name="Content Placeholder 2"/>
          <p:cNvSpPr>
            <a:spLocks noGrp="1"/>
          </p:cNvSpPr>
          <p:nvPr>
            <p:ph idx="1"/>
          </p:nvPr>
        </p:nvSpPr>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89101195"/>
              </p:ext>
            </p:extLst>
          </p:nvPr>
        </p:nvGraphicFramePr>
        <p:xfrm>
          <a:off x="179512" y="1143000"/>
          <a:ext cx="8712968" cy="1637928"/>
        </p:xfrm>
        <a:graphic>
          <a:graphicData uri="http://schemas.openxmlformats.org/drawingml/2006/table">
            <a:tbl>
              <a:tblPr firstRow="1" bandRow="1">
                <a:tableStyleId>{5C22544A-7EE6-4342-B048-85BDC9FD1C3A}</a:tableStyleId>
              </a:tblPr>
              <a:tblGrid>
                <a:gridCol w="3384376">
                  <a:extLst>
                    <a:ext uri="{9D8B030D-6E8A-4147-A177-3AD203B41FA5}">
                      <a16:colId xmlns:a16="http://schemas.microsoft.com/office/drawing/2014/main" xmlns="" val="20000"/>
                    </a:ext>
                  </a:extLst>
                </a:gridCol>
                <a:gridCol w="5328592">
                  <a:extLst>
                    <a:ext uri="{9D8B030D-6E8A-4147-A177-3AD203B41FA5}">
                      <a16:colId xmlns:a16="http://schemas.microsoft.com/office/drawing/2014/main" xmlns="" val="20001"/>
                    </a:ext>
                  </a:extLst>
                </a:gridCol>
              </a:tblGrid>
              <a:tr h="545976">
                <a:tc>
                  <a:txBody>
                    <a:bodyPr/>
                    <a:lstStyle/>
                    <a:p>
                      <a:r>
                        <a:rPr lang="en-US" dirty="0"/>
                        <a:t>Position</a:t>
                      </a:r>
                    </a:p>
                  </a:txBody>
                  <a:tcPr/>
                </a:tc>
                <a:tc>
                  <a:txBody>
                    <a:bodyPr/>
                    <a:lstStyle/>
                    <a:p>
                      <a:r>
                        <a:rPr lang="en-US" dirty="0"/>
                        <a:t>Suspect Movement Time + Discharge</a:t>
                      </a:r>
                    </a:p>
                  </a:txBody>
                  <a:tcPr/>
                </a:tc>
                <a:extLst>
                  <a:ext uri="{0D108BD9-81ED-4DB2-BD59-A6C34878D82A}">
                    <a16:rowId xmlns:a16="http://schemas.microsoft.com/office/drawing/2014/main" xmlns="" val="10000"/>
                  </a:ext>
                </a:extLst>
              </a:tr>
              <a:tr h="545976">
                <a:tc>
                  <a:txBody>
                    <a:bodyPr/>
                    <a:lstStyle/>
                    <a:p>
                      <a:r>
                        <a:rPr lang="en-US" dirty="0"/>
                        <a:t>Console To Driver Window</a:t>
                      </a:r>
                    </a:p>
                  </a:txBody>
                  <a:tcPr/>
                </a:tc>
                <a:tc>
                  <a:txBody>
                    <a:bodyPr/>
                    <a:lstStyle/>
                    <a:p>
                      <a:r>
                        <a:rPr lang="en-US" dirty="0"/>
                        <a:t>0.25 (0.15 Fastest Time)</a:t>
                      </a:r>
                    </a:p>
                  </a:txBody>
                  <a:tcPr/>
                </a:tc>
                <a:extLst>
                  <a:ext uri="{0D108BD9-81ED-4DB2-BD59-A6C34878D82A}">
                    <a16:rowId xmlns:a16="http://schemas.microsoft.com/office/drawing/2014/main" xmlns="" val="10001"/>
                  </a:ext>
                </a:extLst>
              </a:tr>
              <a:tr h="545976">
                <a:tc>
                  <a:txBody>
                    <a:bodyPr/>
                    <a:lstStyle/>
                    <a:p>
                      <a:r>
                        <a:rPr lang="en-US" dirty="0"/>
                        <a:t>Left Thigh To Passenger Window</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0.26 (0.09 Fastest Time) (Suspect in passenger’s seat)</a:t>
                      </a:r>
                    </a:p>
                  </a:txBody>
                  <a:tcPr/>
                </a:tc>
                <a:extLst>
                  <a:ext uri="{0D108BD9-81ED-4DB2-BD59-A6C34878D82A}">
                    <a16:rowId xmlns:a16="http://schemas.microsoft.com/office/drawing/2014/main" xmlns="" val="1000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922913044"/>
              </p:ext>
            </p:extLst>
          </p:nvPr>
        </p:nvGraphicFramePr>
        <p:xfrm>
          <a:off x="107504" y="3234355"/>
          <a:ext cx="8964488" cy="2545080"/>
        </p:xfrm>
        <a:graphic>
          <a:graphicData uri="http://schemas.openxmlformats.org/drawingml/2006/table">
            <a:tbl>
              <a:tblPr firstRow="1" bandRow="1">
                <a:tableStyleId>{5C22544A-7EE6-4342-B048-85BDC9FD1C3A}</a:tableStyleId>
              </a:tblPr>
              <a:tblGrid>
                <a:gridCol w="8964488">
                  <a:extLst>
                    <a:ext uri="{9D8B030D-6E8A-4147-A177-3AD203B41FA5}">
                      <a16:colId xmlns:a16="http://schemas.microsoft.com/office/drawing/2014/main" xmlns="" val="20000"/>
                    </a:ext>
                  </a:extLst>
                </a:gridCol>
              </a:tblGrid>
              <a:tr h="370840">
                <a:tc>
                  <a:txBody>
                    <a:bodyPr/>
                    <a:lstStyle/>
                    <a:p>
                      <a:pPr algn="ctr"/>
                      <a:r>
                        <a:rPr lang="en-US" dirty="0"/>
                        <a:t>Officers Fastest Reaction Time – From the Force Science® LAPD Study</a:t>
                      </a:r>
                    </a:p>
                  </a:txBody>
                  <a:tcPr/>
                </a:tc>
                <a:extLst>
                  <a:ext uri="{0D108BD9-81ED-4DB2-BD59-A6C34878D82A}">
                    <a16:rowId xmlns:a16="http://schemas.microsoft.com/office/drawing/2014/main" xmlns="" val="10000"/>
                  </a:ext>
                </a:extLst>
              </a:tr>
              <a:tr h="370840">
                <a:tc>
                  <a:txBody>
                    <a:bodyPr/>
                    <a:lstStyle/>
                    <a:p>
                      <a:pPr marL="285750" indent="-285750" fontAlgn="auto">
                        <a:lnSpc>
                          <a:spcPts val="2800"/>
                        </a:lnSpc>
                        <a:spcBef>
                          <a:spcPts val="0"/>
                        </a:spcBef>
                        <a:spcAft>
                          <a:spcPts val="600"/>
                        </a:spcAft>
                        <a:buFont typeface="Wingdings" pitchFamily="2" charset="2"/>
                        <a:buChar char="§"/>
                        <a:defRPr/>
                      </a:pPr>
                      <a:r>
                        <a:rPr lang="en-US" dirty="0">
                          <a:cs typeface="Times New Roman" pitchFamily="18" charset="0"/>
                        </a:rPr>
                        <a:t>On target/finger on frame/sighted: 0.60</a:t>
                      </a:r>
                    </a:p>
                    <a:p>
                      <a:pPr marL="285750" indent="-285750">
                        <a:lnSpc>
                          <a:spcPts val="2800"/>
                        </a:lnSpc>
                        <a:spcAft>
                          <a:spcPts val="600"/>
                        </a:spcAft>
                        <a:buFont typeface="Wingdings" pitchFamily="2" charset="2"/>
                        <a:buChar char="§"/>
                      </a:pPr>
                      <a:r>
                        <a:rPr lang="en-US" dirty="0">
                          <a:cs typeface="Times New Roman" pitchFamily="18" charset="0"/>
                        </a:rPr>
                        <a:t>Low/High ready/finger on frame/unsighted: 0.70</a:t>
                      </a:r>
                    </a:p>
                    <a:p>
                      <a:pPr marL="285750" indent="-285750">
                        <a:lnSpc>
                          <a:spcPts val="2800"/>
                        </a:lnSpc>
                        <a:spcAft>
                          <a:spcPts val="600"/>
                        </a:spcAft>
                        <a:buFont typeface="Wingdings" pitchFamily="2" charset="2"/>
                        <a:buChar char="§"/>
                      </a:pPr>
                      <a:r>
                        <a:rPr lang="en-US" dirty="0">
                          <a:cs typeface="Times New Roman" pitchFamily="18" charset="0"/>
                        </a:rPr>
                        <a:t>Bootleg/finger on frame/unsighted: </a:t>
                      </a:r>
                      <a:r>
                        <a:rPr lang="en-US" dirty="0" smtClean="0">
                          <a:cs typeface="Times New Roman" pitchFamily="18" charset="0"/>
                        </a:rPr>
                        <a:t>0.80</a:t>
                      </a:r>
                      <a:endParaRPr lang="en-US" dirty="0">
                        <a:cs typeface="Times New Roman" pitchFamily="18" charset="0"/>
                      </a:endParaRPr>
                    </a:p>
                    <a:p>
                      <a:pPr marL="285750" indent="-285750">
                        <a:lnSpc>
                          <a:spcPts val="2800"/>
                        </a:lnSpc>
                        <a:spcAft>
                          <a:spcPts val="600"/>
                        </a:spcAft>
                        <a:buFont typeface="Wingdings" pitchFamily="2" charset="2"/>
                        <a:buChar char="§"/>
                      </a:pPr>
                      <a:r>
                        <a:rPr lang="en-US" dirty="0">
                          <a:cs typeface="Times New Roman" pitchFamily="18" charset="0"/>
                        </a:rPr>
                        <a:t>Level 2 unsnapped:</a:t>
                      </a:r>
                      <a:r>
                        <a:rPr lang="en-US" baseline="0" dirty="0">
                          <a:cs typeface="Times New Roman" pitchFamily="18" charset="0"/>
                        </a:rPr>
                        <a:t> 1.72 Avg. (1.41-2.24)</a:t>
                      </a:r>
                    </a:p>
                    <a:p>
                      <a:pPr marL="285750" indent="-285750">
                        <a:lnSpc>
                          <a:spcPts val="2800"/>
                        </a:lnSpc>
                        <a:spcAft>
                          <a:spcPts val="600"/>
                        </a:spcAft>
                        <a:buFont typeface="Wingdings" pitchFamily="2" charset="2"/>
                        <a:buChar char="§"/>
                      </a:pPr>
                      <a:r>
                        <a:rPr lang="en-US" dirty="0">
                          <a:cs typeface="Times New Roman" pitchFamily="18" charset="0"/>
                        </a:rPr>
                        <a:t>Level 3 unsnapped: 1.78 Avg. (1.42-2.36)</a:t>
                      </a:r>
                    </a:p>
                  </a:txBody>
                  <a:tcPr/>
                </a:tc>
                <a:extLst>
                  <a:ext uri="{0D108BD9-81ED-4DB2-BD59-A6C34878D82A}">
                    <a16:rowId xmlns:a16="http://schemas.microsoft.com/office/drawing/2014/main" xmlns="" val="10001"/>
                  </a:ext>
                </a:extLst>
              </a:tr>
            </a:tbl>
          </a:graphicData>
        </a:graphic>
      </p:graphicFrame>
      <p:sp>
        <p:nvSpPr>
          <p:cNvPr id="2" name="TextBox 1"/>
          <p:cNvSpPr txBox="1"/>
          <p:nvPr/>
        </p:nvSpPr>
        <p:spPr>
          <a:xfrm>
            <a:off x="5004048" y="3865111"/>
            <a:ext cx="3960440" cy="1508105"/>
          </a:xfrm>
          <a:prstGeom prst="rect">
            <a:avLst/>
          </a:prstGeom>
          <a:noFill/>
        </p:spPr>
        <p:txBody>
          <a:bodyPr wrap="square" rtlCol="0">
            <a:spAutoFit/>
          </a:bodyPr>
          <a:lstStyle/>
          <a:p>
            <a:pPr algn="ctr"/>
            <a:r>
              <a:rPr lang="en-US" sz="2000" b="1" dirty="0"/>
              <a:t>*Visual </a:t>
            </a:r>
            <a:r>
              <a:rPr lang="en-US" sz="2000" b="1" dirty="0" smtClean="0"/>
              <a:t>Stimulus</a:t>
            </a:r>
            <a:endParaRPr lang="en-US" sz="2000" b="1" dirty="0"/>
          </a:p>
          <a:p>
            <a:r>
              <a:rPr lang="en-US" sz="2400" dirty="0"/>
              <a:t>Study did not include time for processing, </a:t>
            </a:r>
            <a:r>
              <a:rPr lang="en-US" sz="2400" dirty="0" smtClean="0"/>
              <a:t>projection, </a:t>
            </a:r>
            <a:r>
              <a:rPr lang="en-US" sz="2400" dirty="0"/>
              <a:t>or response selection.</a:t>
            </a:r>
          </a:p>
        </p:txBody>
      </p:sp>
    </p:spTree>
    <p:extLst>
      <p:ext uri="{BB962C8B-B14F-4D97-AF65-F5344CB8AC3E}">
        <p14:creationId xmlns:p14="http://schemas.microsoft.com/office/powerpoint/2010/main" val="347014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a:xfrm>
            <a:off x="482944" y="274638"/>
            <a:ext cx="8178112" cy="1143000"/>
          </a:xfrm>
        </p:spPr>
        <p:txBody>
          <a:bodyPr anchor="t">
            <a:noAutofit/>
          </a:bodyPr>
          <a:lstStyle/>
          <a:p>
            <a:pPr algn="ctr"/>
            <a:r>
              <a:rPr lang="en-US" sz="3200" b="1" dirty="0">
                <a:cs typeface="Times New Roman" pitchFamily="18" charset="0"/>
              </a:rPr>
              <a:t>Walking Stop Response Time Summary</a:t>
            </a:r>
            <a:endParaRPr lang="en-US" sz="3200" b="1" dirty="0"/>
          </a:p>
        </p:txBody>
      </p:sp>
      <p:graphicFrame>
        <p:nvGraphicFramePr>
          <p:cNvPr id="4" name="Table 3"/>
          <p:cNvGraphicFramePr>
            <a:graphicFrameLocks noGrp="1"/>
          </p:cNvGraphicFramePr>
          <p:nvPr>
            <p:extLst>
              <p:ext uri="{D42A27DB-BD31-4B8C-83A1-F6EECF244321}">
                <p14:modId xmlns:p14="http://schemas.microsoft.com/office/powerpoint/2010/main" val="1768007791"/>
              </p:ext>
            </p:extLst>
          </p:nvPr>
        </p:nvGraphicFramePr>
        <p:xfrm>
          <a:off x="381000" y="1143000"/>
          <a:ext cx="8511481" cy="1565919"/>
        </p:xfrm>
        <a:graphic>
          <a:graphicData uri="http://schemas.openxmlformats.org/drawingml/2006/table">
            <a:tbl>
              <a:tblPr firstRow="1" bandRow="1">
                <a:tableStyleId>{5C22544A-7EE6-4342-B048-85BDC9FD1C3A}</a:tableStyleId>
              </a:tblPr>
              <a:tblGrid>
                <a:gridCol w="4046984">
                  <a:extLst>
                    <a:ext uri="{9D8B030D-6E8A-4147-A177-3AD203B41FA5}">
                      <a16:colId xmlns:a16="http://schemas.microsoft.com/office/drawing/2014/main" xmlns="" val="20000"/>
                    </a:ext>
                  </a:extLst>
                </a:gridCol>
                <a:gridCol w="4464497">
                  <a:extLst>
                    <a:ext uri="{9D8B030D-6E8A-4147-A177-3AD203B41FA5}">
                      <a16:colId xmlns:a16="http://schemas.microsoft.com/office/drawing/2014/main" xmlns="" val="20001"/>
                    </a:ext>
                  </a:extLst>
                </a:gridCol>
              </a:tblGrid>
              <a:tr h="521973">
                <a:tc>
                  <a:txBody>
                    <a:bodyPr/>
                    <a:lstStyle/>
                    <a:p>
                      <a:r>
                        <a:rPr lang="en-US" dirty="0"/>
                        <a:t>Position</a:t>
                      </a:r>
                    </a:p>
                  </a:txBody>
                  <a:tcPr/>
                </a:tc>
                <a:tc>
                  <a:txBody>
                    <a:bodyPr/>
                    <a:lstStyle/>
                    <a:p>
                      <a:r>
                        <a:rPr lang="en-US" dirty="0"/>
                        <a:t>Suspect Movement Time + Discharge</a:t>
                      </a:r>
                    </a:p>
                  </a:txBody>
                  <a:tcPr/>
                </a:tc>
                <a:extLst>
                  <a:ext uri="{0D108BD9-81ED-4DB2-BD59-A6C34878D82A}">
                    <a16:rowId xmlns:a16="http://schemas.microsoft.com/office/drawing/2014/main" xmlns="" val="10000"/>
                  </a:ext>
                </a:extLst>
              </a:tr>
              <a:tr h="521973">
                <a:tc>
                  <a:txBody>
                    <a:bodyPr/>
                    <a:lstStyle/>
                    <a:p>
                      <a:r>
                        <a:rPr lang="en-US" dirty="0"/>
                        <a:t>Waist Band</a:t>
                      </a:r>
                      <a:r>
                        <a:rPr lang="en-US" baseline="0" dirty="0"/>
                        <a:t> Draw to Combat Tuck</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0.23 (0.09 Fastest Time)</a:t>
                      </a:r>
                    </a:p>
                  </a:txBody>
                  <a:tcPr/>
                </a:tc>
                <a:extLst>
                  <a:ext uri="{0D108BD9-81ED-4DB2-BD59-A6C34878D82A}">
                    <a16:rowId xmlns:a16="http://schemas.microsoft.com/office/drawing/2014/main" xmlns="" val="10001"/>
                  </a:ext>
                </a:extLst>
              </a:tr>
              <a:tr h="521973">
                <a:tc>
                  <a:txBody>
                    <a:bodyPr/>
                    <a:lstStyle/>
                    <a:p>
                      <a:r>
                        <a:rPr lang="en-US" dirty="0"/>
                        <a:t>Waist Band</a:t>
                      </a:r>
                      <a:r>
                        <a:rPr lang="en-US" baseline="0" dirty="0"/>
                        <a:t> Draw to Extended Arm</a:t>
                      </a:r>
                      <a:endParaRPr lang="en-US" dirty="0"/>
                    </a:p>
                  </a:txBody>
                  <a:tcPr/>
                </a:tc>
                <a:tc>
                  <a:txBody>
                    <a:bodyPr/>
                    <a:lstStyle/>
                    <a:p>
                      <a:r>
                        <a:rPr lang="en-US" dirty="0"/>
                        <a:t>0.26 (0.09 Fastest Time)</a:t>
                      </a:r>
                    </a:p>
                  </a:txBody>
                  <a:tcPr/>
                </a:tc>
                <a:extLst>
                  <a:ext uri="{0D108BD9-81ED-4DB2-BD59-A6C34878D82A}">
                    <a16:rowId xmlns:a16="http://schemas.microsoft.com/office/drawing/2014/main" xmlns="" val="1000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594668630"/>
              </p:ext>
            </p:extLst>
          </p:nvPr>
        </p:nvGraphicFramePr>
        <p:xfrm>
          <a:off x="107504" y="3140968"/>
          <a:ext cx="8964488" cy="2545080"/>
        </p:xfrm>
        <a:graphic>
          <a:graphicData uri="http://schemas.openxmlformats.org/drawingml/2006/table">
            <a:tbl>
              <a:tblPr firstRow="1" bandRow="1">
                <a:tableStyleId>{5C22544A-7EE6-4342-B048-85BDC9FD1C3A}</a:tableStyleId>
              </a:tblPr>
              <a:tblGrid>
                <a:gridCol w="8964488">
                  <a:extLst>
                    <a:ext uri="{9D8B030D-6E8A-4147-A177-3AD203B41FA5}">
                      <a16:colId xmlns:a16="http://schemas.microsoft.com/office/drawing/2014/main" xmlns="" val="20000"/>
                    </a:ext>
                  </a:extLst>
                </a:gridCol>
              </a:tblGrid>
              <a:tr h="370840">
                <a:tc>
                  <a:txBody>
                    <a:bodyPr/>
                    <a:lstStyle/>
                    <a:p>
                      <a:pPr algn="ctr"/>
                      <a:r>
                        <a:rPr lang="en-US" dirty="0"/>
                        <a:t>Officers Fastest Reaction Time – From the Force Science® LAPD Study</a:t>
                      </a:r>
                    </a:p>
                  </a:txBody>
                  <a:tcPr/>
                </a:tc>
                <a:extLst>
                  <a:ext uri="{0D108BD9-81ED-4DB2-BD59-A6C34878D82A}">
                    <a16:rowId xmlns:a16="http://schemas.microsoft.com/office/drawing/2014/main" xmlns="" val="10000"/>
                  </a:ext>
                </a:extLst>
              </a:tr>
              <a:tr h="370840">
                <a:tc>
                  <a:txBody>
                    <a:bodyPr/>
                    <a:lstStyle/>
                    <a:p>
                      <a:pPr marL="285750" indent="-285750" fontAlgn="auto">
                        <a:lnSpc>
                          <a:spcPts val="2800"/>
                        </a:lnSpc>
                        <a:spcBef>
                          <a:spcPts val="0"/>
                        </a:spcBef>
                        <a:spcAft>
                          <a:spcPts val="600"/>
                        </a:spcAft>
                        <a:buFont typeface="Wingdings" pitchFamily="2" charset="2"/>
                        <a:buChar char="§"/>
                        <a:defRPr/>
                      </a:pPr>
                      <a:r>
                        <a:rPr lang="en-US" dirty="0">
                          <a:cs typeface="Times New Roman" pitchFamily="18" charset="0"/>
                        </a:rPr>
                        <a:t>On target/finger on frame/sighted: 0.60</a:t>
                      </a:r>
                    </a:p>
                    <a:p>
                      <a:pPr marL="285750" indent="-285750">
                        <a:lnSpc>
                          <a:spcPts val="2800"/>
                        </a:lnSpc>
                        <a:spcAft>
                          <a:spcPts val="600"/>
                        </a:spcAft>
                        <a:buFont typeface="Wingdings" pitchFamily="2" charset="2"/>
                        <a:buChar char="§"/>
                      </a:pPr>
                      <a:r>
                        <a:rPr lang="en-US" dirty="0">
                          <a:cs typeface="Times New Roman" pitchFamily="18" charset="0"/>
                        </a:rPr>
                        <a:t>Low/High ready/finger on frame/unsighted: 0.70</a:t>
                      </a:r>
                    </a:p>
                    <a:p>
                      <a:pPr marL="285750" indent="-285750">
                        <a:lnSpc>
                          <a:spcPts val="2800"/>
                        </a:lnSpc>
                        <a:spcAft>
                          <a:spcPts val="600"/>
                        </a:spcAft>
                        <a:buFont typeface="Wingdings" pitchFamily="2" charset="2"/>
                        <a:buChar char="§"/>
                      </a:pPr>
                      <a:r>
                        <a:rPr lang="en-US" dirty="0">
                          <a:cs typeface="Times New Roman" pitchFamily="18" charset="0"/>
                        </a:rPr>
                        <a:t>Bootleg/finger on frame/unsighted: </a:t>
                      </a:r>
                      <a:r>
                        <a:rPr lang="en-US" dirty="0" smtClean="0">
                          <a:cs typeface="Times New Roman" pitchFamily="18" charset="0"/>
                        </a:rPr>
                        <a:t>0.80</a:t>
                      </a:r>
                      <a:endParaRPr lang="en-US" dirty="0">
                        <a:cs typeface="Times New Roman" pitchFamily="18" charset="0"/>
                      </a:endParaRPr>
                    </a:p>
                    <a:p>
                      <a:pPr marL="285750" indent="-285750">
                        <a:lnSpc>
                          <a:spcPts val="2800"/>
                        </a:lnSpc>
                        <a:spcAft>
                          <a:spcPts val="600"/>
                        </a:spcAft>
                        <a:buFont typeface="Wingdings" pitchFamily="2" charset="2"/>
                        <a:buChar char="§"/>
                      </a:pPr>
                      <a:r>
                        <a:rPr lang="en-US" dirty="0">
                          <a:cs typeface="Times New Roman" pitchFamily="18" charset="0"/>
                        </a:rPr>
                        <a:t>Level 2 unsnapped:</a:t>
                      </a:r>
                      <a:r>
                        <a:rPr lang="en-US" baseline="0" dirty="0">
                          <a:cs typeface="Times New Roman" pitchFamily="18" charset="0"/>
                        </a:rPr>
                        <a:t> 1.72 Avg. (1.41-2.24)</a:t>
                      </a:r>
                    </a:p>
                    <a:p>
                      <a:pPr marL="285750" indent="-285750">
                        <a:lnSpc>
                          <a:spcPts val="2800"/>
                        </a:lnSpc>
                        <a:spcAft>
                          <a:spcPts val="600"/>
                        </a:spcAft>
                        <a:buFont typeface="Wingdings" pitchFamily="2" charset="2"/>
                        <a:buChar char="§"/>
                      </a:pPr>
                      <a:r>
                        <a:rPr lang="en-US" dirty="0">
                          <a:cs typeface="Times New Roman" pitchFamily="18" charset="0"/>
                        </a:rPr>
                        <a:t>Level 3 unsnapped: 1.78 Avg. (1.42-2.36)</a:t>
                      </a:r>
                    </a:p>
                  </a:txBody>
                  <a:tcPr/>
                </a:tc>
                <a:extLst>
                  <a:ext uri="{0D108BD9-81ED-4DB2-BD59-A6C34878D82A}">
                    <a16:rowId xmlns:a16="http://schemas.microsoft.com/office/drawing/2014/main" xmlns="" val="10001"/>
                  </a:ext>
                </a:extLst>
              </a:tr>
            </a:tbl>
          </a:graphicData>
        </a:graphic>
      </p:graphicFrame>
      <p:sp>
        <p:nvSpPr>
          <p:cNvPr id="11" name="TextBox 10"/>
          <p:cNvSpPr txBox="1"/>
          <p:nvPr/>
        </p:nvSpPr>
        <p:spPr>
          <a:xfrm>
            <a:off x="5245426" y="3645024"/>
            <a:ext cx="3600400" cy="1508105"/>
          </a:xfrm>
          <a:prstGeom prst="rect">
            <a:avLst/>
          </a:prstGeom>
          <a:noFill/>
        </p:spPr>
        <p:txBody>
          <a:bodyPr wrap="square" rtlCol="0">
            <a:spAutoFit/>
          </a:bodyPr>
          <a:lstStyle/>
          <a:p>
            <a:pPr algn="ctr"/>
            <a:r>
              <a:rPr lang="en-US" sz="2000" b="1" dirty="0"/>
              <a:t>Visual </a:t>
            </a:r>
            <a:r>
              <a:rPr lang="en-US" sz="2000" b="1" dirty="0" smtClean="0"/>
              <a:t>Stimulus</a:t>
            </a:r>
            <a:endParaRPr lang="en-US" sz="2000" b="1" dirty="0"/>
          </a:p>
          <a:p>
            <a:r>
              <a:rPr lang="en-US" sz="2400" dirty="0"/>
              <a:t>Study did not include time for processing, </a:t>
            </a:r>
            <a:r>
              <a:rPr lang="en-US" sz="2400" dirty="0" smtClean="0"/>
              <a:t>projection, </a:t>
            </a:r>
            <a:r>
              <a:rPr lang="en-US" sz="2400" dirty="0"/>
              <a:t>or response selection.</a:t>
            </a:r>
          </a:p>
        </p:txBody>
      </p:sp>
    </p:spTree>
    <p:extLst>
      <p:ext uri="{BB962C8B-B14F-4D97-AF65-F5344CB8AC3E}">
        <p14:creationId xmlns:p14="http://schemas.microsoft.com/office/powerpoint/2010/main" val="3501459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a:xfrm>
            <a:off x="338928" y="274638"/>
            <a:ext cx="8466144" cy="1143000"/>
          </a:xfrm>
        </p:spPr>
        <p:txBody>
          <a:bodyPr anchor="t">
            <a:noAutofit/>
          </a:bodyPr>
          <a:lstStyle/>
          <a:p>
            <a:pPr algn="ctr"/>
            <a:r>
              <a:rPr lang="en-US" sz="3200" b="1" dirty="0">
                <a:cs typeface="Times New Roman" pitchFamily="18" charset="0"/>
              </a:rPr>
              <a:t>Foot Pursuit Response Time Summary</a:t>
            </a:r>
            <a:endParaRPr lang="en-US" sz="3200" b="1" dirty="0"/>
          </a:p>
        </p:txBody>
      </p:sp>
      <p:graphicFrame>
        <p:nvGraphicFramePr>
          <p:cNvPr id="4" name="Table 3"/>
          <p:cNvGraphicFramePr>
            <a:graphicFrameLocks noGrp="1"/>
          </p:cNvGraphicFramePr>
          <p:nvPr>
            <p:extLst>
              <p:ext uri="{D42A27DB-BD31-4B8C-83A1-F6EECF244321}">
                <p14:modId xmlns:p14="http://schemas.microsoft.com/office/powerpoint/2010/main" val="2842355713"/>
              </p:ext>
            </p:extLst>
          </p:nvPr>
        </p:nvGraphicFramePr>
        <p:xfrm>
          <a:off x="586378" y="1340768"/>
          <a:ext cx="8229600" cy="1871883"/>
        </p:xfrm>
        <a:graphic>
          <a:graphicData uri="http://schemas.openxmlformats.org/drawingml/2006/table">
            <a:tbl>
              <a:tblPr firstRow="1" bandRow="1">
                <a:tableStyleId>{5C22544A-7EE6-4342-B048-85BDC9FD1C3A}</a:tableStyleId>
              </a:tblPr>
              <a:tblGrid>
                <a:gridCol w="5618285">
                  <a:extLst>
                    <a:ext uri="{9D8B030D-6E8A-4147-A177-3AD203B41FA5}">
                      <a16:colId xmlns:a16="http://schemas.microsoft.com/office/drawing/2014/main" xmlns="" val="20000"/>
                    </a:ext>
                  </a:extLst>
                </a:gridCol>
                <a:gridCol w="2611315">
                  <a:extLst>
                    <a:ext uri="{9D8B030D-6E8A-4147-A177-3AD203B41FA5}">
                      <a16:colId xmlns:a16="http://schemas.microsoft.com/office/drawing/2014/main" xmlns="" val="20001"/>
                    </a:ext>
                  </a:extLst>
                </a:gridCol>
              </a:tblGrid>
              <a:tr h="317863">
                <a:tc>
                  <a:txBody>
                    <a:bodyPr/>
                    <a:lstStyle/>
                    <a:p>
                      <a:r>
                        <a:rPr lang="en-US" dirty="0"/>
                        <a:t>Position</a:t>
                      </a:r>
                    </a:p>
                  </a:txBody>
                  <a:tcPr/>
                </a:tc>
                <a:tc>
                  <a:txBody>
                    <a:bodyPr/>
                    <a:lstStyle/>
                    <a:p>
                      <a:r>
                        <a:rPr lang="en-US" dirty="0"/>
                        <a:t>Suspect Movement Time</a:t>
                      </a:r>
                    </a:p>
                  </a:txBody>
                  <a:tcPr/>
                </a:tc>
                <a:extLst>
                  <a:ext uri="{0D108BD9-81ED-4DB2-BD59-A6C34878D82A}">
                    <a16:rowId xmlns:a16="http://schemas.microsoft.com/office/drawing/2014/main" xmlns="" val="10000"/>
                  </a:ext>
                </a:extLst>
              </a:tr>
              <a:tr h="317863">
                <a:tc>
                  <a:txBody>
                    <a:bodyPr/>
                    <a:lstStyle/>
                    <a:p>
                      <a:r>
                        <a:rPr lang="en-US" dirty="0"/>
                        <a:t>Points Backwards on Gun Side and Turns Away</a:t>
                      </a:r>
                    </a:p>
                  </a:txBody>
                  <a:tcPr/>
                </a:tc>
                <a:tc>
                  <a:txBody>
                    <a:bodyPr/>
                    <a:lstStyle/>
                    <a:p>
                      <a:r>
                        <a:rPr lang="en-US" dirty="0"/>
                        <a:t>0.14 (Fastest Time 0.0)</a:t>
                      </a:r>
                    </a:p>
                  </a:txBody>
                  <a:tcPr/>
                </a:tc>
                <a:extLst>
                  <a:ext uri="{0D108BD9-81ED-4DB2-BD59-A6C34878D82A}">
                    <a16:rowId xmlns:a16="http://schemas.microsoft.com/office/drawing/2014/main" xmlns="" val="10001"/>
                  </a:ext>
                </a:extLst>
              </a:tr>
              <a:tr h="317863">
                <a:tc>
                  <a:txBody>
                    <a:bodyPr/>
                    <a:lstStyle/>
                    <a:p>
                      <a:r>
                        <a:rPr lang="en-US" dirty="0"/>
                        <a:t>Points Backwards Over Shoulder and Turns Away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0.09 (Fastest Time 0.0)</a:t>
                      </a:r>
                    </a:p>
                  </a:txBody>
                  <a:tcPr/>
                </a:tc>
                <a:extLst>
                  <a:ext uri="{0D108BD9-81ED-4DB2-BD59-A6C34878D82A}">
                    <a16:rowId xmlns:a16="http://schemas.microsoft.com/office/drawing/2014/main" xmlns="" val="10002"/>
                  </a:ext>
                </a:extLst>
              </a:tr>
              <a:tr h="7746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Points Backwards Under Arm and Turns Away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0.13 (Fastest Time 0.0)</a:t>
                      </a:r>
                    </a:p>
                  </a:txBody>
                  <a:tcPr/>
                </a:tc>
                <a:extLst>
                  <a:ext uri="{0D108BD9-81ED-4DB2-BD59-A6C34878D82A}">
                    <a16:rowId xmlns:a16="http://schemas.microsoft.com/office/drawing/2014/main" xmlns="" val="10003"/>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473261952"/>
              </p:ext>
            </p:extLst>
          </p:nvPr>
        </p:nvGraphicFramePr>
        <p:xfrm>
          <a:off x="107504" y="3533358"/>
          <a:ext cx="8964488" cy="2545080"/>
        </p:xfrm>
        <a:graphic>
          <a:graphicData uri="http://schemas.openxmlformats.org/drawingml/2006/table">
            <a:tbl>
              <a:tblPr firstRow="1" bandRow="1">
                <a:tableStyleId>{5C22544A-7EE6-4342-B048-85BDC9FD1C3A}</a:tableStyleId>
              </a:tblPr>
              <a:tblGrid>
                <a:gridCol w="8964488">
                  <a:extLst>
                    <a:ext uri="{9D8B030D-6E8A-4147-A177-3AD203B41FA5}">
                      <a16:colId xmlns:a16="http://schemas.microsoft.com/office/drawing/2014/main" xmlns="" val="20000"/>
                    </a:ext>
                  </a:extLst>
                </a:gridCol>
              </a:tblGrid>
              <a:tr h="370840">
                <a:tc>
                  <a:txBody>
                    <a:bodyPr/>
                    <a:lstStyle/>
                    <a:p>
                      <a:pPr algn="ctr"/>
                      <a:r>
                        <a:rPr lang="en-US" dirty="0"/>
                        <a:t>Officers Fastest Reaction Time – From the Force Science® LAPD Study</a:t>
                      </a:r>
                    </a:p>
                  </a:txBody>
                  <a:tcPr/>
                </a:tc>
                <a:extLst>
                  <a:ext uri="{0D108BD9-81ED-4DB2-BD59-A6C34878D82A}">
                    <a16:rowId xmlns:a16="http://schemas.microsoft.com/office/drawing/2014/main" xmlns="" val="10000"/>
                  </a:ext>
                </a:extLst>
              </a:tr>
              <a:tr h="370840">
                <a:tc>
                  <a:txBody>
                    <a:bodyPr/>
                    <a:lstStyle/>
                    <a:p>
                      <a:pPr marL="285750" indent="-285750" fontAlgn="auto">
                        <a:lnSpc>
                          <a:spcPts val="2800"/>
                        </a:lnSpc>
                        <a:spcBef>
                          <a:spcPts val="0"/>
                        </a:spcBef>
                        <a:spcAft>
                          <a:spcPts val="600"/>
                        </a:spcAft>
                        <a:buFont typeface="Wingdings" pitchFamily="2" charset="2"/>
                        <a:buChar char="§"/>
                        <a:defRPr/>
                      </a:pPr>
                      <a:r>
                        <a:rPr lang="en-US" dirty="0">
                          <a:cs typeface="Times New Roman" pitchFamily="18" charset="0"/>
                        </a:rPr>
                        <a:t>On target/finger on frame/sighted: 0.60</a:t>
                      </a:r>
                    </a:p>
                    <a:p>
                      <a:pPr marL="285750" indent="-285750">
                        <a:lnSpc>
                          <a:spcPts val="2800"/>
                        </a:lnSpc>
                        <a:spcAft>
                          <a:spcPts val="600"/>
                        </a:spcAft>
                        <a:buFont typeface="Wingdings" pitchFamily="2" charset="2"/>
                        <a:buChar char="§"/>
                      </a:pPr>
                      <a:r>
                        <a:rPr lang="en-US" dirty="0">
                          <a:cs typeface="Times New Roman" pitchFamily="18" charset="0"/>
                        </a:rPr>
                        <a:t>Low/High ready/finger on frame/unsighted: 0.70</a:t>
                      </a:r>
                    </a:p>
                    <a:p>
                      <a:pPr marL="285750" indent="-285750">
                        <a:lnSpc>
                          <a:spcPts val="2800"/>
                        </a:lnSpc>
                        <a:spcAft>
                          <a:spcPts val="600"/>
                        </a:spcAft>
                        <a:buFont typeface="Wingdings" pitchFamily="2" charset="2"/>
                        <a:buChar char="§"/>
                      </a:pPr>
                      <a:r>
                        <a:rPr lang="en-US" dirty="0">
                          <a:cs typeface="Times New Roman" pitchFamily="18" charset="0"/>
                        </a:rPr>
                        <a:t>Bootleg/finger on frame/unsighted: </a:t>
                      </a:r>
                      <a:r>
                        <a:rPr lang="en-US" dirty="0" smtClean="0">
                          <a:cs typeface="Times New Roman" pitchFamily="18" charset="0"/>
                        </a:rPr>
                        <a:t>0.80</a:t>
                      </a:r>
                      <a:endParaRPr lang="en-US" dirty="0">
                        <a:cs typeface="Times New Roman" pitchFamily="18" charset="0"/>
                      </a:endParaRPr>
                    </a:p>
                    <a:p>
                      <a:pPr marL="285750" indent="-285750">
                        <a:lnSpc>
                          <a:spcPts val="2800"/>
                        </a:lnSpc>
                        <a:spcAft>
                          <a:spcPts val="600"/>
                        </a:spcAft>
                        <a:buFont typeface="Wingdings" pitchFamily="2" charset="2"/>
                        <a:buChar char="§"/>
                      </a:pPr>
                      <a:r>
                        <a:rPr lang="en-US" dirty="0">
                          <a:cs typeface="Times New Roman" pitchFamily="18" charset="0"/>
                        </a:rPr>
                        <a:t>Level 2 unsnapped:</a:t>
                      </a:r>
                      <a:r>
                        <a:rPr lang="en-US" baseline="0" dirty="0">
                          <a:cs typeface="Times New Roman" pitchFamily="18" charset="0"/>
                        </a:rPr>
                        <a:t> 1.72 Avg. (1.41-2.24)</a:t>
                      </a:r>
                    </a:p>
                    <a:p>
                      <a:pPr marL="285750" indent="-285750">
                        <a:lnSpc>
                          <a:spcPts val="2800"/>
                        </a:lnSpc>
                        <a:spcAft>
                          <a:spcPts val="600"/>
                        </a:spcAft>
                        <a:buFont typeface="Wingdings" pitchFamily="2" charset="2"/>
                        <a:buChar char="§"/>
                      </a:pPr>
                      <a:r>
                        <a:rPr lang="en-US" dirty="0">
                          <a:cs typeface="Times New Roman" pitchFamily="18" charset="0"/>
                        </a:rPr>
                        <a:t>Level 3 unsnapped: 1.78 Avg. (1.42-2.36)</a:t>
                      </a:r>
                    </a:p>
                  </a:txBody>
                  <a:tcPr/>
                </a:tc>
                <a:extLst>
                  <a:ext uri="{0D108BD9-81ED-4DB2-BD59-A6C34878D82A}">
                    <a16:rowId xmlns:a16="http://schemas.microsoft.com/office/drawing/2014/main" xmlns="" val="10001"/>
                  </a:ext>
                </a:extLst>
              </a:tr>
            </a:tbl>
          </a:graphicData>
        </a:graphic>
      </p:graphicFrame>
      <p:sp>
        <p:nvSpPr>
          <p:cNvPr id="11" name="TextBox 10"/>
          <p:cNvSpPr txBox="1"/>
          <p:nvPr/>
        </p:nvSpPr>
        <p:spPr>
          <a:xfrm>
            <a:off x="5215578" y="4077072"/>
            <a:ext cx="3600400" cy="1508105"/>
          </a:xfrm>
          <a:prstGeom prst="rect">
            <a:avLst/>
          </a:prstGeom>
          <a:noFill/>
        </p:spPr>
        <p:txBody>
          <a:bodyPr wrap="square" rtlCol="0">
            <a:spAutoFit/>
          </a:bodyPr>
          <a:lstStyle/>
          <a:p>
            <a:pPr algn="ctr"/>
            <a:r>
              <a:rPr lang="en-US" sz="2000" b="1" dirty="0"/>
              <a:t>Visual </a:t>
            </a:r>
            <a:r>
              <a:rPr lang="en-US" sz="2000" b="1" dirty="0" smtClean="0"/>
              <a:t>Stimulus</a:t>
            </a:r>
            <a:endParaRPr lang="en-US" sz="2000" b="1" dirty="0"/>
          </a:p>
          <a:p>
            <a:r>
              <a:rPr lang="en-US" sz="2400" dirty="0"/>
              <a:t>Study did not include time for processing, </a:t>
            </a:r>
            <a:r>
              <a:rPr lang="en-US" sz="2400" dirty="0" smtClean="0"/>
              <a:t>projection, </a:t>
            </a:r>
            <a:r>
              <a:rPr lang="en-US" sz="2400" dirty="0"/>
              <a:t>or response selection.</a:t>
            </a:r>
          </a:p>
        </p:txBody>
      </p:sp>
    </p:spTree>
    <p:extLst>
      <p:ext uri="{BB962C8B-B14F-4D97-AF65-F5344CB8AC3E}">
        <p14:creationId xmlns:p14="http://schemas.microsoft.com/office/powerpoint/2010/main" val="520102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a:xfrm>
            <a:off x="179512" y="274638"/>
            <a:ext cx="8568952" cy="487362"/>
          </a:xfrm>
        </p:spPr>
        <p:txBody>
          <a:bodyPr>
            <a:noAutofit/>
          </a:bodyPr>
          <a:lstStyle/>
          <a:p>
            <a:r>
              <a:rPr lang="en-US" sz="2800" b="1" dirty="0">
                <a:cs typeface="Times New Roman" pitchFamily="18" charset="0"/>
              </a:rPr>
              <a:t>Force Science® Institute Walking Stop– Suspect Points Gun, Turns, Runs &amp; Presents a Square Back</a:t>
            </a:r>
            <a:endParaRPr lang="en-US" sz="2800" b="1" dirty="0"/>
          </a:p>
        </p:txBody>
      </p:sp>
      <p:graphicFrame>
        <p:nvGraphicFramePr>
          <p:cNvPr id="4" name="Table 3"/>
          <p:cNvGraphicFramePr>
            <a:graphicFrameLocks noGrp="1"/>
          </p:cNvGraphicFramePr>
          <p:nvPr>
            <p:extLst>
              <p:ext uri="{D42A27DB-BD31-4B8C-83A1-F6EECF244321}">
                <p14:modId xmlns:p14="http://schemas.microsoft.com/office/powerpoint/2010/main" val="2438821932"/>
              </p:ext>
            </p:extLst>
          </p:nvPr>
        </p:nvGraphicFramePr>
        <p:xfrm>
          <a:off x="914400" y="1412776"/>
          <a:ext cx="7315200" cy="1705744"/>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xmlns="" val="20000"/>
                    </a:ext>
                  </a:extLst>
                </a:gridCol>
                <a:gridCol w="3657600">
                  <a:extLst>
                    <a:ext uri="{9D8B030D-6E8A-4147-A177-3AD203B41FA5}">
                      <a16:colId xmlns:a16="http://schemas.microsoft.com/office/drawing/2014/main" xmlns="" val="20001"/>
                    </a:ext>
                  </a:extLst>
                </a:gridCol>
              </a:tblGrid>
              <a:tr h="370840">
                <a:tc>
                  <a:txBody>
                    <a:bodyPr/>
                    <a:lstStyle/>
                    <a:p>
                      <a:r>
                        <a:rPr lang="en-US" dirty="0"/>
                        <a:t>Suspect Movement</a:t>
                      </a:r>
                    </a:p>
                  </a:txBody>
                  <a:tcPr/>
                </a:tc>
                <a:tc>
                  <a:txBody>
                    <a:bodyPr/>
                    <a:lstStyle/>
                    <a:p>
                      <a:r>
                        <a:rPr lang="en-US" dirty="0"/>
                        <a:t>Suspect Time From Firing To Square Back</a:t>
                      </a:r>
                    </a:p>
                  </a:txBody>
                  <a:tcPr/>
                </a:tc>
                <a:extLst>
                  <a:ext uri="{0D108BD9-81ED-4DB2-BD59-A6C34878D82A}">
                    <a16:rowId xmlns:a16="http://schemas.microsoft.com/office/drawing/2014/main" xmlns="" val="10000"/>
                  </a:ext>
                </a:extLst>
              </a:tr>
              <a:tr h="370840">
                <a:tc>
                  <a:txBody>
                    <a:bodyPr/>
                    <a:lstStyle/>
                    <a:p>
                      <a:r>
                        <a:rPr lang="en-US" dirty="0"/>
                        <a:t>Fires, Turns 90</a:t>
                      </a:r>
                      <a:r>
                        <a:rPr lang="en-US" baseline="0" dirty="0"/>
                        <a:t>°, and </a:t>
                      </a:r>
                      <a:r>
                        <a:rPr lang="en-US" dirty="0"/>
                        <a:t>Runs </a:t>
                      </a:r>
                      <a:r>
                        <a:rPr lang="en-US" baseline="0" dirty="0"/>
                        <a:t>Away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0.90 (Fastest Time 0.5)</a:t>
                      </a:r>
                    </a:p>
                  </a:txBody>
                  <a:tcPr/>
                </a:tc>
                <a:extLst>
                  <a:ext uri="{0D108BD9-81ED-4DB2-BD59-A6C34878D82A}">
                    <a16:rowId xmlns:a16="http://schemas.microsoft.com/office/drawing/2014/main" xmlns="" val="10001"/>
                  </a:ext>
                </a:extLst>
              </a:tr>
              <a:tr h="694824">
                <a:tc>
                  <a:txBody>
                    <a:bodyPr/>
                    <a:lstStyle/>
                    <a:p>
                      <a:r>
                        <a:rPr lang="en-US" dirty="0"/>
                        <a:t>Fires, Turns 180</a:t>
                      </a:r>
                      <a:r>
                        <a:rPr lang="en-US" baseline="0" dirty="0"/>
                        <a:t>°, and </a:t>
                      </a:r>
                      <a:r>
                        <a:rPr lang="en-US" dirty="0"/>
                        <a:t>Runs </a:t>
                      </a:r>
                      <a:r>
                        <a:rPr lang="en-US" baseline="0" dirty="0"/>
                        <a:t>Away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0.89 (Fastest Time 0.5)</a:t>
                      </a:r>
                    </a:p>
                  </a:txBody>
                  <a:tcPr/>
                </a:tc>
                <a:extLst>
                  <a:ext uri="{0D108BD9-81ED-4DB2-BD59-A6C34878D82A}">
                    <a16:rowId xmlns:a16="http://schemas.microsoft.com/office/drawing/2014/main" xmlns="" val="1000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109094924"/>
              </p:ext>
            </p:extLst>
          </p:nvPr>
        </p:nvGraphicFramePr>
        <p:xfrm>
          <a:off x="107504" y="3495258"/>
          <a:ext cx="8964488" cy="2545080"/>
        </p:xfrm>
        <a:graphic>
          <a:graphicData uri="http://schemas.openxmlformats.org/drawingml/2006/table">
            <a:tbl>
              <a:tblPr firstRow="1" bandRow="1">
                <a:tableStyleId>{5C22544A-7EE6-4342-B048-85BDC9FD1C3A}</a:tableStyleId>
              </a:tblPr>
              <a:tblGrid>
                <a:gridCol w="8964488">
                  <a:extLst>
                    <a:ext uri="{9D8B030D-6E8A-4147-A177-3AD203B41FA5}">
                      <a16:colId xmlns:a16="http://schemas.microsoft.com/office/drawing/2014/main" xmlns="" val="20000"/>
                    </a:ext>
                  </a:extLst>
                </a:gridCol>
              </a:tblGrid>
              <a:tr h="370840">
                <a:tc>
                  <a:txBody>
                    <a:bodyPr/>
                    <a:lstStyle/>
                    <a:p>
                      <a:pPr algn="ctr"/>
                      <a:r>
                        <a:rPr lang="en-US" dirty="0"/>
                        <a:t>Officers Fastest Reaction Time – From the Force Science® LAPD Study</a:t>
                      </a:r>
                    </a:p>
                  </a:txBody>
                  <a:tcPr/>
                </a:tc>
                <a:extLst>
                  <a:ext uri="{0D108BD9-81ED-4DB2-BD59-A6C34878D82A}">
                    <a16:rowId xmlns:a16="http://schemas.microsoft.com/office/drawing/2014/main" xmlns="" val="10000"/>
                  </a:ext>
                </a:extLst>
              </a:tr>
              <a:tr h="370840">
                <a:tc>
                  <a:txBody>
                    <a:bodyPr/>
                    <a:lstStyle/>
                    <a:p>
                      <a:pPr marL="285750" indent="-285750" fontAlgn="auto">
                        <a:lnSpc>
                          <a:spcPts val="2800"/>
                        </a:lnSpc>
                        <a:spcBef>
                          <a:spcPts val="0"/>
                        </a:spcBef>
                        <a:spcAft>
                          <a:spcPts val="600"/>
                        </a:spcAft>
                        <a:buFont typeface="Wingdings" pitchFamily="2" charset="2"/>
                        <a:buChar char="§"/>
                        <a:defRPr/>
                      </a:pPr>
                      <a:r>
                        <a:rPr lang="en-US" dirty="0">
                          <a:cs typeface="Times New Roman" pitchFamily="18" charset="0"/>
                        </a:rPr>
                        <a:t>On target/finger on frame/sighted: 0.60</a:t>
                      </a:r>
                    </a:p>
                    <a:p>
                      <a:pPr marL="285750" indent="-285750">
                        <a:lnSpc>
                          <a:spcPts val="2800"/>
                        </a:lnSpc>
                        <a:spcAft>
                          <a:spcPts val="600"/>
                        </a:spcAft>
                        <a:buFont typeface="Wingdings" pitchFamily="2" charset="2"/>
                        <a:buChar char="§"/>
                      </a:pPr>
                      <a:r>
                        <a:rPr lang="en-US" dirty="0">
                          <a:cs typeface="Times New Roman" pitchFamily="18" charset="0"/>
                        </a:rPr>
                        <a:t>Low/High ready/finger on frame/unsighted: 0.70</a:t>
                      </a:r>
                    </a:p>
                    <a:p>
                      <a:pPr marL="285750" indent="-285750">
                        <a:lnSpc>
                          <a:spcPts val="2800"/>
                        </a:lnSpc>
                        <a:spcAft>
                          <a:spcPts val="600"/>
                        </a:spcAft>
                        <a:buFont typeface="Wingdings" pitchFamily="2" charset="2"/>
                        <a:buChar char="§"/>
                      </a:pPr>
                      <a:r>
                        <a:rPr lang="en-US" dirty="0">
                          <a:cs typeface="Times New Roman" pitchFamily="18" charset="0"/>
                        </a:rPr>
                        <a:t>Bootleg/finger on frame/unsighted: </a:t>
                      </a:r>
                      <a:r>
                        <a:rPr lang="en-US" dirty="0" smtClean="0">
                          <a:cs typeface="Times New Roman" pitchFamily="18" charset="0"/>
                        </a:rPr>
                        <a:t>0.80</a:t>
                      </a:r>
                      <a:endParaRPr lang="en-US" dirty="0">
                        <a:cs typeface="Times New Roman" pitchFamily="18" charset="0"/>
                      </a:endParaRPr>
                    </a:p>
                    <a:p>
                      <a:pPr marL="285750" indent="-285750">
                        <a:lnSpc>
                          <a:spcPts val="2800"/>
                        </a:lnSpc>
                        <a:spcAft>
                          <a:spcPts val="600"/>
                        </a:spcAft>
                        <a:buFont typeface="Wingdings" pitchFamily="2" charset="2"/>
                        <a:buChar char="§"/>
                      </a:pPr>
                      <a:r>
                        <a:rPr lang="en-US" dirty="0">
                          <a:cs typeface="Times New Roman" pitchFamily="18" charset="0"/>
                        </a:rPr>
                        <a:t>Level 2 unsnapped:</a:t>
                      </a:r>
                      <a:r>
                        <a:rPr lang="en-US" baseline="0" dirty="0">
                          <a:cs typeface="Times New Roman" pitchFamily="18" charset="0"/>
                        </a:rPr>
                        <a:t> 1.72 Avg. (1.41-2.24)</a:t>
                      </a:r>
                    </a:p>
                    <a:p>
                      <a:pPr marL="285750" indent="-285750">
                        <a:lnSpc>
                          <a:spcPts val="2800"/>
                        </a:lnSpc>
                        <a:spcAft>
                          <a:spcPts val="600"/>
                        </a:spcAft>
                        <a:buFont typeface="Wingdings" pitchFamily="2" charset="2"/>
                        <a:buChar char="§"/>
                      </a:pPr>
                      <a:r>
                        <a:rPr lang="en-US" dirty="0">
                          <a:cs typeface="Times New Roman" pitchFamily="18" charset="0"/>
                        </a:rPr>
                        <a:t>Level 3 unsnapped: 1.78 Avg. (1.42-2.36)</a:t>
                      </a:r>
                    </a:p>
                  </a:txBody>
                  <a:tcPr/>
                </a:tc>
                <a:extLst>
                  <a:ext uri="{0D108BD9-81ED-4DB2-BD59-A6C34878D82A}">
                    <a16:rowId xmlns:a16="http://schemas.microsoft.com/office/drawing/2014/main" xmlns="" val="10001"/>
                  </a:ext>
                </a:extLst>
              </a:tr>
            </a:tbl>
          </a:graphicData>
        </a:graphic>
      </p:graphicFrame>
      <p:sp>
        <p:nvSpPr>
          <p:cNvPr id="9" name="TextBox 8"/>
          <p:cNvSpPr txBox="1"/>
          <p:nvPr/>
        </p:nvSpPr>
        <p:spPr>
          <a:xfrm>
            <a:off x="5148064" y="4153143"/>
            <a:ext cx="3600400" cy="1508105"/>
          </a:xfrm>
          <a:prstGeom prst="rect">
            <a:avLst/>
          </a:prstGeom>
          <a:noFill/>
        </p:spPr>
        <p:txBody>
          <a:bodyPr wrap="square" rtlCol="0">
            <a:spAutoFit/>
          </a:bodyPr>
          <a:lstStyle/>
          <a:p>
            <a:pPr algn="ctr"/>
            <a:r>
              <a:rPr lang="en-US" sz="2000" b="1" dirty="0"/>
              <a:t>Visual </a:t>
            </a:r>
            <a:r>
              <a:rPr lang="en-US" sz="2000" b="1" dirty="0" smtClean="0"/>
              <a:t>Stimulus</a:t>
            </a:r>
            <a:endParaRPr lang="en-US" sz="2000" b="1" dirty="0"/>
          </a:p>
          <a:p>
            <a:r>
              <a:rPr lang="en-US" sz="2400" dirty="0"/>
              <a:t>Study did not include time for processing, </a:t>
            </a:r>
            <a:r>
              <a:rPr lang="en-US" sz="2400" dirty="0" smtClean="0"/>
              <a:t>projection, </a:t>
            </a:r>
            <a:r>
              <a:rPr lang="en-US" sz="2400" dirty="0"/>
              <a:t>or response selection.</a:t>
            </a:r>
          </a:p>
        </p:txBody>
      </p:sp>
    </p:spTree>
    <p:extLst>
      <p:ext uri="{BB962C8B-B14F-4D97-AF65-F5344CB8AC3E}">
        <p14:creationId xmlns:p14="http://schemas.microsoft.com/office/powerpoint/2010/main" val="285945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a:xfrm>
            <a:off x="1403648" y="274638"/>
            <a:ext cx="5976664" cy="487362"/>
          </a:xfrm>
        </p:spPr>
        <p:txBody>
          <a:bodyPr>
            <a:noAutofit/>
          </a:bodyPr>
          <a:lstStyle/>
          <a:p>
            <a:r>
              <a:rPr lang="en-US" sz="3200" dirty="0" smtClean="0"/>
              <a:t>Why do officers sometimes </a:t>
            </a:r>
            <a:r>
              <a:rPr lang="en-US" sz="3200" dirty="0"/>
              <a:t>s</a:t>
            </a:r>
            <a:r>
              <a:rPr lang="en-US" sz="3200" dirty="0" smtClean="0"/>
              <a:t>hoot </a:t>
            </a:r>
            <a:r>
              <a:rPr lang="en-US" sz="3200" dirty="0"/>
              <a:t>a</a:t>
            </a:r>
            <a:r>
              <a:rPr lang="en-US" sz="3200" dirty="0" smtClean="0"/>
              <a:t> </a:t>
            </a:r>
            <a:r>
              <a:rPr lang="en-US" sz="3200" dirty="0"/>
              <a:t>s</a:t>
            </a:r>
            <a:r>
              <a:rPr lang="en-US" sz="3200" dirty="0" smtClean="0"/>
              <a:t>uspect in the back? </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2696493874"/>
              </p:ext>
            </p:extLst>
          </p:nvPr>
        </p:nvGraphicFramePr>
        <p:xfrm>
          <a:off x="309972" y="1700808"/>
          <a:ext cx="8524056" cy="4248472"/>
        </p:xfrm>
        <a:graphic>
          <a:graphicData uri="http://schemas.openxmlformats.org/drawingml/2006/table">
            <a:tbl>
              <a:tblPr firstRow="1" bandRow="1">
                <a:tableStyleId>{5C22544A-7EE6-4342-B048-85BDC9FD1C3A}</a:tableStyleId>
              </a:tblPr>
              <a:tblGrid>
                <a:gridCol w="8524056"/>
              </a:tblGrid>
              <a:tr h="4248472">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2800" b="0" dirty="0" smtClean="0">
                          <a:solidFill>
                            <a:schemeClr val="tx1"/>
                          </a:solidFill>
                          <a:latin typeface="Times New Roman" pitchFamily="18" charset="0"/>
                          <a:cs typeface="Times New Roman" pitchFamily="18" charset="0"/>
                        </a:rPr>
                        <a:t>Officers do not shoot a suspect in the back on purpose. </a:t>
                      </a:r>
                    </a:p>
                    <a:p>
                      <a:pPr marL="800100" marR="0" lvl="1"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sz="2800" b="0" dirty="0" smtClean="0">
                          <a:solidFill>
                            <a:schemeClr val="tx1"/>
                          </a:solidFill>
                          <a:latin typeface="Times New Roman" pitchFamily="18" charset="0"/>
                          <a:cs typeface="Times New Roman" pitchFamily="18" charset="0"/>
                        </a:rPr>
                        <a:t>A suspect may point </a:t>
                      </a:r>
                      <a:r>
                        <a:rPr lang="en-US" sz="2800" b="0" baseline="0" dirty="0" smtClean="0">
                          <a:solidFill>
                            <a:schemeClr val="tx1"/>
                          </a:solidFill>
                          <a:latin typeface="Times New Roman" pitchFamily="18" charset="0"/>
                          <a:cs typeface="Times New Roman" pitchFamily="18" charset="0"/>
                        </a:rPr>
                        <a:t>a weapon, or </a:t>
                      </a:r>
                      <a:r>
                        <a:rPr lang="en-US" sz="2800" b="0" dirty="0" smtClean="0">
                          <a:solidFill>
                            <a:schemeClr val="tx1"/>
                          </a:solidFill>
                          <a:latin typeface="Times New Roman" pitchFamily="18" charset="0"/>
                          <a:cs typeface="Times New Roman" pitchFamily="18" charset="0"/>
                        </a:rPr>
                        <a:t>shoot at an officer,</a:t>
                      </a:r>
                      <a:r>
                        <a:rPr lang="en-US" sz="2800" b="0" baseline="0" dirty="0" smtClean="0">
                          <a:solidFill>
                            <a:schemeClr val="tx1"/>
                          </a:solidFill>
                          <a:latin typeface="Times New Roman" pitchFamily="18" charset="0"/>
                          <a:cs typeface="Times New Roman" pitchFamily="18" charset="0"/>
                        </a:rPr>
                        <a:t> then turn to flee. </a:t>
                      </a:r>
                    </a:p>
                    <a:p>
                      <a:pPr marL="800100" marR="0" lvl="1"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sz="2800" b="0" baseline="0" dirty="0" smtClean="0">
                          <a:solidFill>
                            <a:schemeClr val="tx1"/>
                          </a:solidFill>
                          <a:latin typeface="Times New Roman" pitchFamily="18" charset="0"/>
                          <a:cs typeface="Times New Roman" pitchFamily="18" charset="0"/>
                        </a:rPr>
                        <a:t>The officer starts an action when he/she sees the weapon pointed at him/her. </a:t>
                      </a:r>
                    </a:p>
                    <a:p>
                      <a:pPr marL="800100" marR="0" lvl="1"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sz="2800" b="0" baseline="0" dirty="0" smtClean="0">
                          <a:solidFill>
                            <a:schemeClr val="tx1"/>
                          </a:solidFill>
                          <a:latin typeface="Times New Roman" pitchFamily="18" charset="0"/>
                          <a:cs typeface="Times New Roman" pitchFamily="18" charset="0"/>
                        </a:rPr>
                        <a:t>If the suspect turns to run, the officer cannot immediately turn that action off. </a:t>
                      </a:r>
                    </a:p>
                  </a:txBody>
                  <a:tcPr>
                    <a:solidFill>
                      <a:schemeClr val="bg1">
                        <a:lumMod val="95000"/>
                      </a:schemeClr>
                    </a:solidFill>
                  </a:tcPr>
                </a:tc>
              </a:tr>
            </a:tbl>
          </a:graphicData>
        </a:graphic>
      </p:graphicFrame>
      <p:sp>
        <p:nvSpPr>
          <p:cNvPr id="7" name="TextBox 6"/>
          <p:cNvSpPr txBox="1"/>
          <p:nvPr/>
        </p:nvSpPr>
        <p:spPr>
          <a:xfrm>
            <a:off x="179512" y="6510322"/>
            <a:ext cx="1440160" cy="276999"/>
          </a:xfrm>
          <a:prstGeom prst="rect">
            <a:avLst/>
          </a:prstGeom>
          <a:noFill/>
        </p:spPr>
        <p:txBody>
          <a:bodyPr wrap="square" rtlCol="0">
            <a:spAutoFit/>
          </a:bodyPr>
          <a:lstStyle/>
          <a:p>
            <a:r>
              <a:rPr lang="en-US" sz="1200" dirty="0" smtClean="0"/>
              <a:t>www.cti-home.com</a:t>
            </a:r>
            <a:endParaRPr lang="en-US" sz="1200" dirty="0"/>
          </a:p>
        </p:txBody>
      </p:sp>
    </p:spTree>
    <p:extLst>
      <p:ext uri="{BB962C8B-B14F-4D97-AF65-F5344CB8AC3E}">
        <p14:creationId xmlns:p14="http://schemas.microsoft.com/office/powerpoint/2010/main" val="579167257"/>
      </p:ext>
    </p:extLst>
  </p:cSld>
  <p:clrMapOvr>
    <a:masterClrMapping/>
  </p:clrMapOvr>
  <p:transition>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normAutofit/>
          </a:bodyPr>
          <a:lstStyle/>
          <a:p>
            <a:r>
              <a:rPr lang="en-US" dirty="0" smtClean="0">
                <a:solidFill>
                  <a:srgbClr val="FF0000"/>
                </a:solidFill>
              </a:rPr>
              <a:t>Depending on the audience, you may wish to modify the objective. (i.e. Media, Public, Review Board, Etc.)</a:t>
            </a:r>
          </a:p>
          <a:p>
            <a:r>
              <a:rPr lang="en-US" dirty="0" smtClean="0"/>
              <a:t>To introduce you to the science of an officer’s reaction to having to use force.</a:t>
            </a:r>
          </a:p>
          <a:p>
            <a:r>
              <a:rPr lang="en-US" dirty="0" smtClean="0"/>
              <a:t>To introduce you to our Department’s policy on the use of force.</a:t>
            </a:r>
          </a:p>
          <a:p>
            <a:r>
              <a:rPr lang="en-US" dirty="0" smtClean="0"/>
              <a:t>To answer commonly asked questions that arise from an incident involving use of force.</a:t>
            </a:r>
          </a:p>
          <a:p>
            <a:r>
              <a:rPr lang="en-US" dirty="0"/>
              <a:t>Interactive</a:t>
            </a:r>
          </a:p>
          <a:p>
            <a:pPr lvl="1"/>
            <a:r>
              <a:rPr lang="en-US" sz="2400" dirty="0"/>
              <a:t>Active participation is </a:t>
            </a:r>
            <a:r>
              <a:rPr lang="en-US" sz="2400" dirty="0" smtClean="0"/>
              <a:t>encouraged, please ask questions.</a:t>
            </a:r>
            <a:endParaRPr lang="en-US" sz="2400" dirty="0"/>
          </a:p>
          <a:p>
            <a:pPr marL="45720" indent="0" algn="ctr">
              <a:buNone/>
            </a:pPr>
            <a:endParaRPr lang="en-US" sz="3200" dirty="0" smtClean="0">
              <a:solidFill>
                <a:srgbClr val="FF0000"/>
              </a:solidFill>
            </a:endParaRPr>
          </a:p>
        </p:txBody>
      </p:sp>
      <p:sp>
        <p:nvSpPr>
          <p:cNvPr id="4098" name="Title 1"/>
          <p:cNvSpPr>
            <a:spLocks noGrp="1"/>
          </p:cNvSpPr>
          <p:nvPr>
            <p:ph type="title"/>
          </p:nvPr>
        </p:nvSpPr>
        <p:spPr>
          <a:solidFill>
            <a:srgbClr val="FFFF00"/>
          </a:solidFill>
          <a:ln>
            <a:solidFill>
              <a:srgbClr val="FFFF00"/>
            </a:solidFill>
          </a:ln>
        </p:spPr>
        <p:txBody>
          <a:bodyPr>
            <a:normAutofit fontScale="90000"/>
          </a:bodyPr>
          <a:lstStyle/>
          <a:p>
            <a:r>
              <a:rPr lang="en-US" dirty="0" smtClean="0"/>
              <a:t> Objective</a:t>
            </a:r>
          </a:p>
        </p:txBody>
      </p:sp>
      <p:sp>
        <p:nvSpPr>
          <p:cNvPr id="7" name="TextBox 6"/>
          <p:cNvSpPr txBox="1"/>
          <p:nvPr/>
        </p:nvSpPr>
        <p:spPr>
          <a:xfrm>
            <a:off x="179512" y="6510322"/>
            <a:ext cx="1440160" cy="276999"/>
          </a:xfrm>
          <a:prstGeom prst="rect">
            <a:avLst/>
          </a:prstGeom>
          <a:noFill/>
        </p:spPr>
        <p:txBody>
          <a:bodyPr wrap="square" rtlCol="0">
            <a:spAutoFit/>
          </a:bodyPr>
          <a:lstStyle/>
          <a:p>
            <a:r>
              <a:rPr lang="en-US" sz="1200" dirty="0" smtClean="0"/>
              <a:t>www.cti-home.com</a:t>
            </a:r>
            <a:endParaRPr lang="en-US" sz="1200" dirty="0"/>
          </a:p>
        </p:txBody>
      </p:sp>
    </p:spTree>
    <p:extLst>
      <p:ext uri="{BB962C8B-B14F-4D97-AF65-F5344CB8AC3E}">
        <p14:creationId xmlns:p14="http://schemas.microsoft.com/office/powerpoint/2010/main" val="3582078143"/>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a:xfrm>
            <a:off x="1403648" y="274638"/>
            <a:ext cx="5976664" cy="487362"/>
          </a:xfrm>
        </p:spPr>
        <p:txBody>
          <a:bodyPr>
            <a:noAutofit/>
          </a:bodyPr>
          <a:lstStyle/>
          <a:p>
            <a:r>
              <a:rPr lang="en-US" sz="3200" dirty="0" smtClean="0"/>
              <a:t>Why do officers sometimes </a:t>
            </a:r>
            <a:r>
              <a:rPr lang="en-US" sz="3200" dirty="0"/>
              <a:t>s</a:t>
            </a:r>
            <a:r>
              <a:rPr lang="en-US" sz="3200" dirty="0" smtClean="0"/>
              <a:t>hoot </a:t>
            </a:r>
            <a:r>
              <a:rPr lang="en-US" sz="3200" dirty="0"/>
              <a:t>a</a:t>
            </a:r>
            <a:r>
              <a:rPr lang="en-US" sz="3200" dirty="0" smtClean="0"/>
              <a:t> </a:t>
            </a:r>
            <a:r>
              <a:rPr lang="en-US" sz="3200" dirty="0"/>
              <a:t>s</a:t>
            </a:r>
            <a:r>
              <a:rPr lang="en-US" sz="3200" dirty="0" smtClean="0"/>
              <a:t>uspect in the back? </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2533284761"/>
              </p:ext>
            </p:extLst>
          </p:nvPr>
        </p:nvGraphicFramePr>
        <p:xfrm>
          <a:off x="323528" y="1340768"/>
          <a:ext cx="8524056" cy="4248472"/>
        </p:xfrm>
        <a:graphic>
          <a:graphicData uri="http://schemas.openxmlformats.org/drawingml/2006/table">
            <a:tbl>
              <a:tblPr firstRow="1" bandRow="1">
                <a:tableStyleId>{5C22544A-7EE6-4342-B048-85BDC9FD1C3A}</a:tableStyleId>
              </a:tblPr>
              <a:tblGrid>
                <a:gridCol w="8524056"/>
              </a:tblGrid>
              <a:tr h="4248472">
                <a:tc>
                  <a:txBody>
                    <a:bodyPr/>
                    <a:lstStyle/>
                    <a:p>
                      <a:pPr marL="800100" marR="0" lvl="1"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sz="2800" b="0" baseline="0" dirty="0" smtClean="0">
                          <a:solidFill>
                            <a:schemeClr val="tx1"/>
                          </a:solidFill>
                          <a:latin typeface="Times New Roman" pitchFamily="18" charset="0"/>
                          <a:cs typeface="Times New Roman" pitchFamily="18" charset="0"/>
                        </a:rPr>
                        <a:t>Stopping an action, under simple conditions, in a laboratory setting takes 0.35 sec. and under stress approximately 0.70 sec.  </a:t>
                      </a:r>
                      <a:r>
                        <a:rPr lang="en-US" sz="2800" b="0" baseline="30000" dirty="0" smtClean="0">
                          <a:solidFill>
                            <a:schemeClr val="tx1"/>
                          </a:solidFill>
                          <a:latin typeface="Times New Roman" pitchFamily="18" charset="0"/>
                          <a:cs typeface="Times New Roman" pitchFamily="18" charset="0"/>
                        </a:rPr>
                        <a:t>10, 11</a:t>
                      </a:r>
                    </a:p>
                    <a:p>
                      <a:pPr marL="800100" marR="0" lvl="1"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sz="2800" b="0" baseline="0" dirty="0" smtClean="0">
                          <a:solidFill>
                            <a:schemeClr val="tx1"/>
                          </a:solidFill>
                          <a:latin typeface="Times New Roman" pitchFamily="18" charset="0"/>
                          <a:cs typeface="Times New Roman" pitchFamily="18" charset="0"/>
                        </a:rPr>
                        <a:t>During that lag time, the average officer under stress will most likely fire 2-3 rounds.</a:t>
                      </a:r>
                    </a:p>
                    <a:p>
                      <a:pPr marL="800100" marR="0" lvl="1"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sz="2800" b="0" baseline="0" dirty="0" smtClean="0">
                          <a:solidFill>
                            <a:schemeClr val="tx1"/>
                          </a:solidFill>
                          <a:latin typeface="Times New Roman" pitchFamily="18" charset="0"/>
                          <a:cs typeface="Times New Roman" pitchFamily="18" charset="0"/>
                        </a:rPr>
                        <a:t>In this instance, </a:t>
                      </a:r>
                      <a:r>
                        <a:rPr lang="en-US" sz="2800" b="1" i="1" baseline="0" dirty="0" smtClean="0">
                          <a:solidFill>
                            <a:schemeClr val="tx1"/>
                          </a:solidFill>
                          <a:latin typeface="Times New Roman" pitchFamily="18" charset="0"/>
                          <a:cs typeface="Times New Roman" pitchFamily="18" charset="0"/>
                        </a:rPr>
                        <a:t>based on  real time events</a:t>
                      </a:r>
                      <a:r>
                        <a:rPr lang="en-US" sz="2800" b="0" baseline="0" dirty="0" smtClean="0">
                          <a:solidFill>
                            <a:schemeClr val="tx1"/>
                          </a:solidFill>
                          <a:latin typeface="Times New Roman" pitchFamily="18" charset="0"/>
                          <a:cs typeface="Times New Roman" pitchFamily="18" charset="0"/>
                        </a:rPr>
                        <a:t>, all of the rounds fired by the officer will strike the suspect in the back. </a:t>
                      </a:r>
                      <a:r>
                        <a:rPr lang="en-US" sz="2800" b="0" baseline="30000" dirty="0" smtClean="0">
                          <a:solidFill>
                            <a:schemeClr val="tx1"/>
                          </a:solidFill>
                          <a:latin typeface="Times New Roman" pitchFamily="18" charset="0"/>
                          <a:cs typeface="Times New Roman" pitchFamily="18" charset="0"/>
                        </a:rPr>
                        <a:t>9</a:t>
                      </a:r>
                    </a:p>
                  </a:txBody>
                  <a:tcPr>
                    <a:solidFill>
                      <a:schemeClr val="bg1">
                        <a:lumMod val="95000"/>
                      </a:schemeClr>
                    </a:solidFill>
                  </a:tcPr>
                </a:tc>
              </a:tr>
            </a:tbl>
          </a:graphicData>
        </a:graphic>
      </p:graphicFrame>
      <p:sp>
        <p:nvSpPr>
          <p:cNvPr id="7" name="TextBox 6"/>
          <p:cNvSpPr txBox="1"/>
          <p:nvPr/>
        </p:nvSpPr>
        <p:spPr>
          <a:xfrm>
            <a:off x="179512" y="6510322"/>
            <a:ext cx="1440160" cy="276999"/>
          </a:xfrm>
          <a:prstGeom prst="rect">
            <a:avLst/>
          </a:prstGeom>
          <a:noFill/>
        </p:spPr>
        <p:txBody>
          <a:bodyPr wrap="square" rtlCol="0">
            <a:spAutoFit/>
          </a:bodyPr>
          <a:lstStyle/>
          <a:p>
            <a:r>
              <a:rPr lang="en-US" sz="1200" dirty="0" smtClean="0"/>
              <a:t>www.cti-home.com</a:t>
            </a:r>
            <a:endParaRPr lang="en-US" sz="1200" dirty="0"/>
          </a:p>
        </p:txBody>
      </p:sp>
    </p:spTree>
    <p:extLst>
      <p:ext uri="{BB962C8B-B14F-4D97-AF65-F5344CB8AC3E}">
        <p14:creationId xmlns:p14="http://schemas.microsoft.com/office/powerpoint/2010/main" val="1089158296"/>
      </p:ext>
    </p:extLst>
  </p:cSld>
  <p:clrMapOvr>
    <a:masterClrMapping/>
  </p:clrMapOvr>
  <p:transition>
    <p:push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a:xfrm>
            <a:off x="1403648" y="274638"/>
            <a:ext cx="5976664" cy="487362"/>
          </a:xfrm>
        </p:spPr>
        <p:txBody>
          <a:bodyPr>
            <a:noAutofit/>
          </a:bodyPr>
          <a:lstStyle/>
          <a:p>
            <a:r>
              <a:rPr lang="en-US" sz="3200" dirty="0" smtClean="0"/>
              <a:t>Why do officers sometimes </a:t>
            </a:r>
            <a:r>
              <a:rPr lang="en-US" sz="3200" dirty="0"/>
              <a:t>s</a:t>
            </a:r>
            <a:r>
              <a:rPr lang="en-US" sz="3200" dirty="0" smtClean="0"/>
              <a:t>hoot </a:t>
            </a:r>
            <a:r>
              <a:rPr lang="en-US" sz="3200" dirty="0"/>
              <a:t>a</a:t>
            </a:r>
            <a:r>
              <a:rPr lang="en-US" sz="3200" dirty="0" smtClean="0"/>
              <a:t> </a:t>
            </a:r>
            <a:r>
              <a:rPr lang="en-US" sz="3200" dirty="0"/>
              <a:t>s</a:t>
            </a:r>
            <a:r>
              <a:rPr lang="en-US" sz="3200" dirty="0" smtClean="0"/>
              <a:t>uspect in the back? </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3319479913"/>
              </p:ext>
            </p:extLst>
          </p:nvPr>
        </p:nvGraphicFramePr>
        <p:xfrm>
          <a:off x="323528" y="1340768"/>
          <a:ext cx="8524056" cy="4248472"/>
        </p:xfrm>
        <a:graphic>
          <a:graphicData uri="http://schemas.openxmlformats.org/drawingml/2006/table">
            <a:tbl>
              <a:tblPr firstRow="1" bandRow="1">
                <a:tableStyleId>{5C22544A-7EE6-4342-B048-85BDC9FD1C3A}</a:tableStyleId>
              </a:tblPr>
              <a:tblGrid>
                <a:gridCol w="8524056"/>
              </a:tblGrid>
              <a:tr h="4248472">
                <a:tc>
                  <a:txBody>
                    <a:bodyPr/>
                    <a:lstStyle/>
                    <a:p>
                      <a:pPr marL="800100" marR="0" lvl="1"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sz="2800" b="0" baseline="0" dirty="0" smtClean="0">
                          <a:solidFill>
                            <a:schemeClr val="tx1"/>
                          </a:solidFill>
                          <a:latin typeface="Times New Roman" pitchFamily="18" charset="0"/>
                          <a:cs typeface="Times New Roman" pitchFamily="18" charset="0"/>
                        </a:rPr>
                        <a:t>In real life, under the stress of a shooting, it can take an average of 1.0 -</a:t>
                      </a:r>
                      <a:r>
                        <a:rPr lang="en-US" sz="2800" b="0" baseline="0" dirty="0" smtClean="0">
                          <a:solidFill>
                            <a:schemeClr val="tx1"/>
                          </a:solidFill>
                          <a:latin typeface="Times New Roman" pitchFamily="18" charset="0"/>
                          <a:cs typeface="Times New Roman" pitchFamily="18" charset="0"/>
                        </a:rPr>
                        <a:t>1.3 </a:t>
                      </a:r>
                      <a:r>
                        <a:rPr lang="en-US" sz="2800" b="0" baseline="0" dirty="0" smtClean="0">
                          <a:solidFill>
                            <a:schemeClr val="tx1"/>
                          </a:solidFill>
                          <a:latin typeface="Times New Roman" pitchFamily="18" charset="0"/>
                          <a:cs typeface="Times New Roman" pitchFamily="18" charset="0"/>
                        </a:rPr>
                        <a:t>seconds to stop shooting</a:t>
                      </a:r>
                      <a:r>
                        <a:rPr lang="en-US" sz="2800" b="0" baseline="0" dirty="0" smtClean="0">
                          <a:solidFill>
                            <a:schemeClr val="tx1"/>
                          </a:solidFill>
                          <a:latin typeface="Times New Roman" pitchFamily="18" charset="0"/>
                          <a:cs typeface="Times New Roman" pitchFamily="18" charset="0"/>
                        </a:rPr>
                        <a:t>. </a:t>
                      </a:r>
                      <a:r>
                        <a:rPr lang="en-US" sz="2800" b="0" baseline="30000" dirty="0" smtClean="0">
                          <a:solidFill>
                            <a:schemeClr val="tx1"/>
                          </a:solidFill>
                          <a:latin typeface="Times New Roman" pitchFamily="18" charset="0"/>
                          <a:cs typeface="Times New Roman" pitchFamily="18" charset="0"/>
                        </a:rPr>
                        <a:t>12</a:t>
                      </a:r>
                      <a:endParaRPr lang="en-US" sz="2800" b="0" baseline="30000" dirty="0" smtClean="0">
                        <a:solidFill>
                          <a:schemeClr val="tx1"/>
                        </a:solidFill>
                        <a:latin typeface="Times New Roman" pitchFamily="18" charset="0"/>
                        <a:cs typeface="Times New Roman" pitchFamily="18" charset="0"/>
                      </a:endParaRPr>
                    </a:p>
                    <a:p>
                      <a:pPr marL="800100" marR="0" lvl="1"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sz="2800" b="0" baseline="0" dirty="0" smtClean="0">
                          <a:solidFill>
                            <a:schemeClr val="tx1"/>
                          </a:solidFill>
                          <a:latin typeface="Times New Roman" pitchFamily="18" charset="0"/>
                          <a:cs typeface="Times New Roman" pitchFamily="18" charset="0"/>
                        </a:rPr>
                        <a:t>At an average firing rate of 0.25 sec. per round an officer can fire 4-6 additional rounds after the decision is made to stop firing. </a:t>
                      </a:r>
                      <a:endParaRPr lang="en-US" sz="2800" b="0" baseline="30000" dirty="0" smtClean="0">
                        <a:solidFill>
                          <a:schemeClr val="tx1"/>
                        </a:solidFill>
                        <a:latin typeface="Times New Roman" pitchFamily="18" charset="0"/>
                        <a:cs typeface="Times New Roman" pitchFamily="18" charset="0"/>
                      </a:endParaRPr>
                    </a:p>
                  </a:txBody>
                  <a:tcPr>
                    <a:solidFill>
                      <a:schemeClr val="bg1">
                        <a:lumMod val="95000"/>
                      </a:schemeClr>
                    </a:solidFill>
                  </a:tcPr>
                </a:tc>
              </a:tr>
            </a:tbl>
          </a:graphicData>
        </a:graphic>
      </p:graphicFrame>
      <p:sp>
        <p:nvSpPr>
          <p:cNvPr id="7" name="TextBox 6"/>
          <p:cNvSpPr txBox="1"/>
          <p:nvPr/>
        </p:nvSpPr>
        <p:spPr>
          <a:xfrm>
            <a:off x="179512" y="6510322"/>
            <a:ext cx="1440160" cy="276999"/>
          </a:xfrm>
          <a:prstGeom prst="rect">
            <a:avLst/>
          </a:prstGeom>
          <a:noFill/>
        </p:spPr>
        <p:txBody>
          <a:bodyPr wrap="square" rtlCol="0">
            <a:spAutoFit/>
          </a:bodyPr>
          <a:lstStyle/>
          <a:p>
            <a:r>
              <a:rPr lang="en-US" sz="1200" dirty="0" smtClean="0"/>
              <a:t>www.cti-home.com</a:t>
            </a:r>
            <a:endParaRPr lang="en-US" sz="1200" dirty="0"/>
          </a:p>
        </p:txBody>
      </p:sp>
    </p:spTree>
    <p:extLst>
      <p:ext uri="{BB962C8B-B14F-4D97-AF65-F5344CB8AC3E}">
        <p14:creationId xmlns:p14="http://schemas.microsoft.com/office/powerpoint/2010/main" val="3347241887"/>
      </p:ext>
    </p:extLst>
  </p:cSld>
  <p:clrMapOvr>
    <a:masterClrMapping/>
  </p:clrMapOvr>
  <p:transition>
    <p:push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332883479"/>
              </p:ext>
            </p:extLst>
          </p:nvPr>
        </p:nvGraphicFramePr>
        <p:xfrm>
          <a:off x="251520" y="3377634"/>
          <a:ext cx="8784976" cy="2211606"/>
        </p:xfrm>
        <a:graphic>
          <a:graphicData uri="http://schemas.openxmlformats.org/drawingml/2006/table">
            <a:tbl>
              <a:tblPr firstRow="1" bandRow="1">
                <a:tableStyleId>{5C22544A-7EE6-4342-B048-85BDC9FD1C3A}</a:tableStyleId>
              </a:tblPr>
              <a:tblGrid>
                <a:gridCol w="1944216"/>
                <a:gridCol w="3672408"/>
                <a:gridCol w="3168352"/>
              </a:tblGrid>
              <a:tr h="7090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mn-lt"/>
                          <a:cs typeface="Times New Roman" pitchFamily="18" charset="0"/>
                        </a:rPr>
                        <a:t>Conditions</a:t>
                      </a: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baseline="0" dirty="0" smtClean="0">
                          <a:solidFill>
                            <a:schemeClr val="tx1"/>
                          </a:solidFill>
                          <a:latin typeface="+mn-lt"/>
                          <a:cs typeface="Times New Roman" pitchFamily="18" charset="0"/>
                        </a:rPr>
                        <a:t>Average # Rounds</a:t>
                      </a:r>
                    </a:p>
                  </a:txBody>
                  <a:tcPr>
                    <a:solidFill>
                      <a:schemeClr val="bg1">
                        <a:lumMod val="85000"/>
                      </a:schemeClr>
                    </a:solidFill>
                  </a:tcPr>
                </a:tc>
                <a:tc>
                  <a:txBody>
                    <a:bodyPr/>
                    <a:lstStyle/>
                    <a:p>
                      <a:pPr algn="ctr"/>
                      <a:r>
                        <a:rPr lang="en-US" sz="2400" b="1" dirty="0" smtClean="0">
                          <a:solidFill>
                            <a:schemeClr val="tx1"/>
                          </a:solidFill>
                          <a:latin typeface="+mn-lt"/>
                          <a:cs typeface="Times New Roman" pitchFamily="18" charset="0"/>
                        </a:rPr>
                        <a:t># Rounds  (Stress)</a:t>
                      </a:r>
                      <a:endParaRPr lang="en-US" sz="2400" b="1" dirty="0">
                        <a:solidFill>
                          <a:schemeClr val="tx1"/>
                        </a:solidFill>
                        <a:latin typeface="+mn-lt"/>
                        <a:cs typeface="Times New Roman" pitchFamily="18" charset="0"/>
                      </a:endParaRPr>
                    </a:p>
                  </a:txBody>
                  <a:tcPr>
                    <a:solidFill>
                      <a:schemeClr val="bg1">
                        <a:lumMod val="85000"/>
                      </a:schemeClr>
                    </a:solidFill>
                  </a:tcPr>
                </a:tc>
              </a:tr>
              <a:tr h="15025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mn-lt"/>
                          <a:cs typeface="Times New Roman" pitchFamily="18" charset="0"/>
                        </a:rPr>
                        <a:t>Laboratory Conditions </a:t>
                      </a:r>
                      <a:r>
                        <a:rPr lang="en-US" sz="2400" b="1" baseline="30000" dirty="0" smtClean="0">
                          <a:solidFill>
                            <a:schemeClr val="tx1"/>
                          </a:solidFill>
                          <a:latin typeface="+mn-lt"/>
                          <a:cs typeface="Times New Roman" pitchFamily="18" charset="0"/>
                        </a:rPr>
                        <a:t>10</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solidFill>
                            <a:schemeClr val="tx1"/>
                          </a:solidFill>
                          <a:latin typeface="+mn-lt"/>
                          <a:cs typeface="Times New Roman" pitchFamily="18" charset="0"/>
                        </a:rPr>
                        <a:t>2 Additional</a:t>
                      </a:r>
                      <a:r>
                        <a:rPr lang="en-US" sz="2400" b="0" baseline="0" dirty="0" smtClean="0">
                          <a:solidFill>
                            <a:schemeClr val="tx1"/>
                          </a:solidFill>
                          <a:latin typeface="+mn-lt"/>
                          <a:cs typeface="Times New Roman" pitchFamily="18" charset="0"/>
                        </a:rPr>
                        <a:t> </a:t>
                      </a:r>
                      <a:r>
                        <a:rPr lang="en-US" sz="2400" b="0" dirty="0" smtClean="0">
                          <a:solidFill>
                            <a:schemeClr val="tx1"/>
                          </a:solidFill>
                          <a:latin typeface="+mn-lt"/>
                          <a:cs typeface="Times New Roman" pitchFamily="18" charset="0"/>
                        </a:rPr>
                        <a:t>Rounds</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tx1"/>
                          </a:solidFill>
                          <a:latin typeface="+mn-lt"/>
                          <a:cs typeface="Times New Roman" pitchFamily="18" charset="0"/>
                        </a:rPr>
                        <a:t>(0.35 sec. to stop)</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tx1"/>
                          </a:solidFill>
                          <a:latin typeface="+mn-lt"/>
                          <a:cs typeface="Times New Roman" pitchFamily="18" charset="0"/>
                        </a:rPr>
                        <a:t>@ .25 sec. per round</a:t>
                      </a:r>
                    </a:p>
                  </a:txBody>
                  <a:tcPr>
                    <a:solidFill>
                      <a:schemeClr val="bg1">
                        <a:lumMod val="95000"/>
                      </a:schemeClr>
                    </a:solidFill>
                  </a:tcPr>
                </a:tc>
                <a:tc>
                  <a:txBody>
                    <a:bodyPr/>
                    <a:lstStyle/>
                    <a:p>
                      <a:r>
                        <a:rPr lang="en-US" sz="2400" b="0" dirty="0" smtClean="0">
                          <a:solidFill>
                            <a:schemeClr val="tx1"/>
                          </a:solidFill>
                          <a:latin typeface="+mn-lt"/>
                          <a:cs typeface="Times New Roman" pitchFamily="18" charset="0"/>
                        </a:rPr>
                        <a:t>3 </a:t>
                      </a:r>
                      <a:r>
                        <a:rPr lang="en-US" sz="2400" b="0" baseline="0" dirty="0" smtClean="0">
                          <a:solidFill>
                            <a:schemeClr val="tx1"/>
                          </a:solidFill>
                          <a:latin typeface="+mn-lt"/>
                          <a:cs typeface="Times New Roman" pitchFamily="18" charset="0"/>
                        </a:rPr>
                        <a:t>Additional Rounds</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tx1"/>
                          </a:solidFill>
                          <a:latin typeface="+mn-lt"/>
                          <a:cs typeface="Times New Roman" pitchFamily="18" charset="0"/>
                        </a:rPr>
                        <a:t>(0.70 sec. to stop)</a:t>
                      </a:r>
                    </a:p>
                    <a:p>
                      <a:endParaRPr lang="en-US" sz="2400" b="0" dirty="0">
                        <a:solidFill>
                          <a:schemeClr val="tx1"/>
                        </a:solidFill>
                        <a:latin typeface="+mn-lt"/>
                        <a:cs typeface="Times New Roman" pitchFamily="18" charset="0"/>
                      </a:endParaRPr>
                    </a:p>
                  </a:txBody>
                  <a:tcPr>
                    <a:solidFill>
                      <a:schemeClr val="bg1">
                        <a:lumMod val="95000"/>
                      </a:schemeClr>
                    </a:solidFill>
                  </a:tcPr>
                </a:tc>
              </a:tr>
            </a:tbl>
          </a:graphicData>
        </a:graphic>
      </p:graphicFrame>
      <p:sp>
        <p:nvSpPr>
          <p:cNvPr id="6" name="Title 5"/>
          <p:cNvSpPr>
            <a:spLocks noGrp="1"/>
          </p:cNvSpPr>
          <p:nvPr>
            <p:ph type="title"/>
          </p:nvPr>
        </p:nvSpPr>
        <p:spPr/>
        <p:txBody>
          <a:bodyPr>
            <a:noAutofit/>
          </a:bodyPr>
          <a:lstStyle/>
          <a:p>
            <a:r>
              <a:rPr lang="en-US" sz="3200" dirty="0"/>
              <a:t>Why do officers fire so many rounds?</a:t>
            </a:r>
            <a:endParaRPr lang="en-US" sz="3200" b="1" dirty="0"/>
          </a:p>
        </p:txBody>
      </p:sp>
      <p:sp>
        <p:nvSpPr>
          <p:cNvPr id="4" name="TextBox 3"/>
          <p:cNvSpPr txBox="1"/>
          <p:nvPr/>
        </p:nvSpPr>
        <p:spPr>
          <a:xfrm>
            <a:off x="899592" y="5589240"/>
            <a:ext cx="7416824" cy="954107"/>
          </a:xfrm>
          <a:prstGeom prst="rect">
            <a:avLst/>
          </a:prstGeom>
          <a:noFill/>
        </p:spPr>
        <p:txBody>
          <a:bodyPr wrap="square" rtlCol="0">
            <a:spAutoFit/>
          </a:bodyPr>
          <a:lstStyle/>
          <a:p>
            <a:pPr algn="ctr"/>
            <a:r>
              <a:rPr lang="en-US" sz="2800" b="1" dirty="0" smtClean="0"/>
              <a:t>Research supports that the average officer can fire at a rate of 0.25 seconds per round.</a:t>
            </a:r>
            <a:endParaRPr lang="en-US" sz="2800" b="1" dirty="0"/>
          </a:p>
        </p:txBody>
      </p:sp>
      <p:graphicFrame>
        <p:nvGraphicFramePr>
          <p:cNvPr id="7" name="Table 6"/>
          <p:cNvGraphicFramePr>
            <a:graphicFrameLocks noGrp="1"/>
          </p:cNvGraphicFramePr>
          <p:nvPr>
            <p:extLst>
              <p:ext uri="{D42A27DB-BD31-4B8C-83A1-F6EECF244321}">
                <p14:modId xmlns:p14="http://schemas.microsoft.com/office/powerpoint/2010/main" val="2329645851"/>
              </p:ext>
            </p:extLst>
          </p:nvPr>
        </p:nvGraphicFramePr>
        <p:xfrm>
          <a:off x="323528" y="1196752"/>
          <a:ext cx="8524056" cy="1920240"/>
        </p:xfrm>
        <a:graphic>
          <a:graphicData uri="http://schemas.openxmlformats.org/drawingml/2006/table">
            <a:tbl>
              <a:tblPr firstRow="1" bandRow="1">
                <a:tableStyleId>{5C22544A-7EE6-4342-B048-85BDC9FD1C3A}</a:tableStyleId>
              </a:tblPr>
              <a:tblGrid>
                <a:gridCol w="8524056"/>
              </a:tblGrid>
              <a:tr h="7655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solidFill>
                            <a:schemeClr val="tx1"/>
                          </a:solidFill>
                          <a:latin typeface="Times New Roman" pitchFamily="18" charset="0"/>
                          <a:cs typeface="Times New Roman" pitchFamily="18" charset="0"/>
                        </a:rPr>
                        <a:t>When lethal force is warranted, an officer is trained to fire until the threat is diminished. Once the decision is made to stop firing, it takes time to program the movement to stop, which means additional rounds will be fired.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solidFill>
                            <a:schemeClr val="tx1"/>
                          </a:solidFill>
                          <a:latin typeface="Times New Roman" pitchFamily="18" charset="0"/>
                          <a:cs typeface="Times New Roman" pitchFamily="18" charset="0"/>
                        </a:rPr>
                        <a:t>(An involuntary factor) </a:t>
                      </a:r>
                      <a:r>
                        <a:rPr lang="en-US" sz="2400" b="0" baseline="30000" dirty="0" smtClean="0">
                          <a:solidFill>
                            <a:schemeClr val="tx1"/>
                          </a:solidFill>
                          <a:latin typeface="Times New Roman" pitchFamily="18" charset="0"/>
                          <a:cs typeface="Times New Roman" pitchFamily="18" charset="0"/>
                        </a:rPr>
                        <a:t>10, 11</a:t>
                      </a:r>
                    </a:p>
                  </a:txBody>
                  <a:tcPr>
                    <a:solidFill>
                      <a:schemeClr val="bg1">
                        <a:lumMod val="95000"/>
                      </a:schemeClr>
                    </a:solidFill>
                  </a:tcPr>
                </a:tc>
              </a:tr>
            </a:tbl>
          </a:graphicData>
        </a:graphic>
      </p:graphicFrame>
    </p:spTree>
    <p:extLst>
      <p:ext uri="{BB962C8B-B14F-4D97-AF65-F5344CB8AC3E}">
        <p14:creationId xmlns:p14="http://schemas.microsoft.com/office/powerpoint/2010/main" val="4198953175"/>
      </p:ext>
    </p:extLst>
  </p:cSld>
  <p:clrMapOvr>
    <a:masterClrMapping/>
  </p:clrMapOvr>
  <p:transition>
    <p:push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881899259"/>
              </p:ext>
            </p:extLst>
          </p:nvPr>
        </p:nvGraphicFramePr>
        <p:xfrm>
          <a:off x="146689" y="3140968"/>
          <a:ext cx="8784976" cy="2088232"/>
        </p:xfrm>
        <a:graphic>
          <a:graphicData uri="http://schemas.openxmlformats.org/drawingml/2006/table">
            <a:tbl>
              <a:tblPr firstRow="1" bandRow="1">
                <a:tableStyleId>{5C22544A-7EE6-4342-B048-85BDC9FD1C3A}</a:tableStyleId>
              </a:tblPr>
              <a:tblGrid>
                <a:gridCol w="1944216"/>
                <a:gridCol w="3672408"/>
                <a:gridCol w="3168352"/>
              </a:tblGrid>
              <a:tr h="5537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mn-lt"/>
                          <a:cs typeface="Times New Roman" pitchFamily="18" charset="0"/>
                        </a:rPr>
                        <a:t>Conditions</a:t>
                      </a: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baseline="0" dirty="0" smtClean="0">
                          <a:solidFill>
                            <a:schemeClr val="tx1"/>
                          </a:solidFill>
                          <a:latin typeface="+mn-lt"/>
                          <a:cs typeface="Times New Roman" pitchFamily="18" charset="0"/>
                        </a:rPr>
                        <a:t>Average # Rounds</a:t>
                      </a:r>
                    </a:p>
                  </a:txBody>
                  <a:tcPr>
                    <a:solidFill>
                      <a:schemeClr val="bg1">
                        <a:lumMod val="85000"/>
                      </a:schemeClr>
                    </a:solidFill>
                  </a:tcPr>
                </a:tc>
                <a:tc>
                  <a:txBody>
                    <a:bodyPr/>
                    <a:lstStyle/>
                    <a:p>
                      <a:pPr algn="ctr"/>
                      <a:r>
                        <a:rPr lang="en-US" sz="2400" b="1" dirty="0" smtClean="0">
                          <a:solidFill>
                            <a:schemeClr val="tx1"/>
                          </a:solidFill>
                          <a:latin typeface="+mn-lt"/>
                          <a:cs typeface="Times New Roman" pitchFamily="18" charset="0"/>
                        </a:rPr>
                        <a:t># Rounds  (Stress)</a:t>
                      </a:r>
                      <a:endParaRPr lang="en-US" sz="2400" b="1" dirty="0">
                        <a:solidFill>
                          <a:schemeClr val="tx1"/>
                        </a:solidFill>
                        <a:latin typeface="+mn-lt"/>
                        <a:cs typeface="Times New Roman" pitchFamily="18" charset="0"/>
                      </a:endParaRPr>
                    </a:p>
                  </a:txBody>
                  <a:tcPr>
                    <a:solidFill>
                      <a:schemeClr val="bg1">
                        <a:lumMod val="85000"/>
                      </a:schemeClr>
                    </a:solidFill>
                  </a:tcPr>
                </a:tc>
              </a:tr>
              <a:tr h="15344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mn-lt"/>
                          <a:cs typeface="Times New Roman" pitchFamily="18" charset="0"/>
                        </a:rPr>
                        <a:t>Street Conditions </a:t>
                      </a:r>
                      <a:r>
                        <a:rPr lang="en-US" sz="2400" b="1" baseline="30000" dirty="0" smtClean="0">
                          <a:solidFill>
                            <a:schemeClr val="tx1"/>
                          </a:solidFill>
                          <a:latin typeface="+mn-lt"/>
                          <a:cs typeface="Times New Roman" pitchFamily="18" charset="0"/>
                        </a:rPr>
                        <a:t>12</a:t>
                      </a:r>
                    </a:p>
                  </a:txBody>
                  <a:tcPr>
                    <a:solidFill>
                      <a:schemeClr val="bg1">
                        <a:lumMod val="85000"/>
                      </a:schemeClr>
                    </a:solidFill>
                  </a:tcPr>
                </a:tc>
                <a:tc>
                  <a:txBody>
                    <a:bodyPr/>
                    <a:lstStyle/>
                    <a:p>
                      <a:r>
                        <a:rPr lang="en-US" sz="2400" b="0" dirty="0" smtClean="0">
                          <a:latin typeface="+mn-lt"/>
                          <a:cs typeface="Times New Roman" pitchFamily="18" charset="0"/>
                        </a:rPr>
                        <a:t>4 - 6 Additional Rounds</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tx1"/>
                          </a:solidFill>
                          <a:latin typeface="+mn-lt"/>
                          <a:cs typeface="Times New Roman" pitchFamily="18" charset="0"/>
                        </a:rPr>
                        <a:t>(1.0 – 1.3 sec. delay to stop)</a:t>
                      </a:r>
                    </a:p>
                    <a:p>
                      <a:r>
                        <a:rPr lang="en-US" sz="2400" b="0" dirty="0" smtClean="0">
                          <a:latin typeface="+mn-lt"/>
                          <a:cs typeface="Times New Roman" pitchFamily="18" charset="0"/>
                        </a:rPr>
                        <a:t>@ .25 sec. per round</a:t>
                      </a:r>
                      <a:endParaRPr lang="en-US" sz="2400" b="0" dirty="0">
                        <a:latin typeface="+mn-lt"/>
                        <a:cs typeface="Times New Roman" pitchFamily="18" charset="0"/>
                      </a:endParaRPr>
                    </a:p>
                  </a:txBody>
                  <a:tcPr>
                    <a:solidFill>
                      <a:schemeClr val="bg1">
                        <a:lumMod val="85000"/>
                      </a:schemeClr>
                    </a:solidFill>
                  </a:tcPr>
                </a:tc>
                <a:tc>
                  <a:txBody>
                    <a:bodyPr/>
                    <a:lstStyle/>
                    <a:p>
                      <a:r>
                        <a:rPr lang="en-US" sz="2400" b="0" dirty="0" smtClean="0">
                          <a:solidFill>
                            <a:schemeClr val="tx1"/>
                          </a:solidFill>
                          <a:latin typeface="+mn-lt"/>
                          <a:cs typeface="Times New Roman" pitchFamily="18" charset="0"/>
                        </a:rPr>
                        <a:t>Additional rounds will be fired if additional stress increases delay.</a:t>
                      </a:r>
                      <a:endParaRPr lang="en-US" sz="2400" b="0" dirty="0">
                        <a:solidFill>
                          <a:schemeClr val="tx1"/>
                        </a:solidFill>
                        <a:latin typeface="+mn-lt"/>
                        <a:cs typeface="Times New Roman" pitchFamily="18" charset="0"/>
                      </a:endParaRPr>
                    </a:p>
                  </a:txBody>
                  <a:tcPr>
                    <a:solidFill>
                      <a:schemeClr val="bg1">
                        <a:lumMod val="85000"/>
                      </a:schemeClr>
                    </a:solidFill>
                  </a:tcPr>
                </a:tc>
              </a:tr>
            </a:tbl>
          </a:graphicData>
        </a:graphic>
      </p:graphicFrame>
      <p:sp>
        <p:nvSpPr>
          <p:cNvPr id="6" name="Title 5"/>
          <p:cNvSpPr>
            <a:spLocks noGrp="1"/>
          </p:cNvSpPr>
          <p:nvPr>
            <p:ph type="title"/>
          </p:nvPr>
        </p:nvSpPr>
        <p:spPr/>
        <p:txBody>
          <a:bodyPr>
            <a:noAutofit/>
          </a:bodyPr>
          <a:lstStyle/>
          <a:p>
            <a:r>
              <a:rPr lang="en-US" sz="3200" dirty="0"/>
              <a:t>Why do officers fire so many rounds?</a:t>
            </a:r>
            <a:endParaRPr lang="en-US" sz="3200" b="1" dirty="0"/>
          </a:p>
        </p:txBody>
      </p:sp>
      <p:sp>
        <p:nvSpPr>
          <p:cNvPr id="3" name="Rectangle 2"/>
          <p:cNvSpPr/>
          <p:nvPr/>
        </p:nvSpPr>
        <p:spPr>
          <a:xfrm>
            <a:off x="395536" y="1340768"/>
            <a:ext cx="8064896" cy="1569660"/>
          </a:xfrm>
          <a:prstGeom prst="rect">
            <a:avLst/>
          </a:prstGeom>
        </p:spPr>
        <p:txBody>
          <a:bodyPr wrap="square">
            <a:spAutoFit/>
          </a:bodyPr>
          <a:lstStyle/>
          <a:p>
            <a:pPr lvl="1" algn="ctr"/>
            <a:r>
              <a:rPr lang="en-US" sz="2400" b="1" dirty="0" smtClean="0">
                <a:cs typeface="Times New Roman" pitchFamily="18" charset="0"/>
              </a:rPr>
              <a:t>The </a:t>
            </a:r>
            <a:r>
              <a:rPr lang="en-US" sz="2400" b="1" dirty="0" smtClean="0"/>
              <a:t>Los </a:t>
            </a:r>
            <a:r>
              <a:rPr lang="en-US" sz="2400" b="1" dirty="0"/>
              <a:t>Angeles Police Department (“Department”) deliberations by the Board of Police Commissioners (“BOPC</a:t>
            </a:r>
            <a:r>
              <a:rPr lang="en-US" sz="2400" b="1" dirty="0" smtClean="0"/>
              <a:t>”) determined that the average delay under street conditions to stop firing is 1.0 – 1.3 sec. </a:t>
            </a:r>
            <a:r>
              <a:rPr lang="en-US" sz="2400" b="1" baseline="30000" dirty="0" smtClean="0"/>
              <a:t>12</a:t>
            </a:r>
            <a:endParaRPr lang="en-US" sz="2400" b="1" baseline="30000" dirty="0"/>
          </a:p>
        </p:txBody>
      </p:sp>
    </p:spTree>
    <p:extLst>
      <p:ext uri="{BB962C8B-B14F-4D97-AF65-F5344CB8AC3E}">
        <p14:creationId xmlns:p14="http://schemas.microsoft.com/office/powerpoint/2010/main" val="2316260539"/>
      </p:ext>
    </p:extLst>
  </p:cSld>
  <p:clrMapOvr>
    <a:masterClrMapping/>
  </p:clrMapOvr>
  <p:transition>
    <p:push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200" dirty="0" smtClean="0"/>
              <a:t>Why do officers  use </a:t>
            </a:r>
            <a:r>
              <a:rPr lang="en-US" sz="3200" dirty="0"/>
              <a:t>s</a:t>
            </a:r>
            <a:r>
              <a:rPr lang="en-US" sz="3200" dirty="0" smtClean="0"/>
              <a:t>o </a:t>
            </a:r>
            <a:r>
              <a:rPr lang="en-US" sz="3200" dirty="0"/>
              <a:t>m</a:t>
            </a:r>
            <a:r>
              <a:rPr lang="en-US" sz="3200" dirty="0" smtClean="0"/>
              <a:t>uch </a:t>
            </a:r>
            <a:r>
              <a:rPr lang="en-US" sz="3200" dirty="0"/>
              <a:t>f</a:t>
            </a:r>
            <a:r>
              <a:rPr lang="en-US" sz="3200" dirty="0" smtClean="0"/>
              <a:t>orce </a:t>
            </a:r>
            <a:r>
              <a:rPr lang="en-US" sz="3200" dirty="0"/>
              <a:t>w</a:t>
            </a:r>
            <a:r>
              <a:rPr lang="en-US" sz="3200" dirty="0" smtClean="0"/>
              <a:t>hen a </a:t>
            </a:r>
            <a:r>
              <a:rPr lang="en-US" sz="3200" dirty="0"/>
              <a:t>s</a:t>
            </a:r>
            <a:r>
              <a:rPr lang="en-US" sz="3200" dirty="0" smtClean="0"/>
              <a:t>uspect is </a:t>
            </a:r>
            <a:r>
              <a:rPr lang="en-US" sz="3200" dirty="0"/>
              <a:t>o</a:t>
            </a:r>
            <a:r>
              <a:rPr lang="en-US" sz="3200" dirty="0" smtClean="0"/>
              <a:t>n the ground?</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3710039150"/>
              </p:ext>
            </p:extLst>
          </p:nvPr>
        </p:nvGraphicFramePr>
        <p:xfrm>
          <a:off x="467544" y="1268760"/>
          <a:ext cx="8524056" cy="822960"/>
        </p:xfrm>
        <a:graphic>
          <a:graphicData uri="http://schemas.openxmlformats.org/drawingml/2006/table">
            <a:tbl>
              <a:tblPr firstRow="1" bandRow="1">
                <a:tableStyleId>{5C22544A-7EE6-4342-B048-85BDC9FD1C3A}</a:tableStyleId>
              </a:tblPr>
              <a:tblGrid>
                <a:gridCol w="8524056"/>
              </a:tblGrid>
              <a:tr h="7655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solidFill>
                            <a:schemeClr val="tx1"/>
                          </a:solidFill>
                          <a:latin typeface="Times New Roman" pitchFamily="18" charset="0"/>
                          <a:cs typeface="Times New Roman" pitchFamily="18" charset="0"/>
                        </a:rPr>
                        <a:t>If a suspect is in the prone position, and is concealing a weapon, the officers must gain immediate control of the suspects hands. </a:t>
                      </a:r>
                      <a:r>
                        <a:rPr lang="en-US" sz="2400" b="0" baseline="30000" dirty="0" smtClean="0">
                          <a:solidFill>
                            <a:schemeClr val="tx1"/>
                          </a:solidFill>
                          <a:latin typeface="Times New Roman" pitchFamily="18" charset="0"/>
                          <a:cs typeface="Times New Roman" pitchFamily="18" charset="0"/>
                        </a:rPr>
                        <a:t>13</a:t>
                      </a:r>
                    </a:p>
                  </a:txBody>
                  <a:tcPr>
                    <a:solidFill>
                      <a:schemeClr val="bg1">
                        <a:lumMod val="95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271087024"/>
              </p:ext>
            </p:extLst>
          </p:nvPr>
        </p:nvGraphicFramePr>
        <p:xfrm>
          <a:off x="611560" y="2815560"/>
          <a:ext cx="7992888" cy="2773680"/>
        </p:xfrm>
        <a:graphic>
          <a:graphicData uri="http://schemas.openxmlformats.org/drawingml/2006/table">
            <a:tbl>
              <a:tblPr firstRow="1" bandRow="1">
                <a:tableStyleId>{5C22544A-7EE6-4342-B048-85BDC9FD1C3A}</a:tableStyleId>
              </a:tblPr>
              <a:tblGrid>
                <a:gridCol w="4557631"/>
                <a:gridCol w="3435257"/>
              </a:tblGrid>
              <a:tr h="370840">
                <a:tc>
                  <a:txBody>
                    <a:bodyPr/>
                    <a:lstStyle/>
                    <a:p>
                      <a:pPr algn="ctr"/>
                      <a:r>
                        <a:rPr lang="en-US" sz="2000" dirty="0" smtClean="0">
                          <a:latin typeface="+mn-lt"/>
                          <a:cs typeface="Times New Roman" pitchFamily="18" charset="0"/>
                        </a:rPr>
                        <a:t>Action</a:t>
                      </a:r>
                      <a:endParaRPr lang="en-US" sz="2000" dirty="0">
                        <a:latin typeface="+mn-lt"/>
                        <a:cs typeface="Times New Roman" pitchFamily="18" charset="0"/>
                      </a:endParaRPr>
                    </a:p>
                  </a:txBody>
                  <a:tcPr/>
                </a:tc>
                <a:tc>
                  <a:txBody>
                    <a:bodyPr/>
                    <a:lstStyle/>
                    <a:p>
                      <a:pPr algn="ctr"/>
                      <a:r>
                        <a:rPr lang="en-US" sz="2000" dirty="0" smtClean="0">
                          <a:latin typeface="+mn-lt"/>
                          <a:cs typeface="Times New Roman" pitchFamily="18" charset="0"/>
                        </a:rPr>
                        <a:t>Average Time (sec.)</a:t>
                      </a:r>
                      <a:endParaRPr lang="en-US" sz="2000" dirty="0">
                        <a:latin typeface="+mn-lt"/>
                        <a:cs typeface="Times New Roman" pitchFamily="18" charset="0"/>
                      </a:endParaRPr>
                    </a:p>
                  </a:txBody>
                  <a:tcPr/>
                </a:tc>
              </a:tr>
              <a:tr h="370840">
                <a:tc>
                  <a:txBody>
                    <a:bodyPr/>
                    <a:lstStyle/>
                    <a:p>
                      <a:r>
                        <a:rPr lang="en-US" sz="2000" dirty="0" smtClean="0">
                          <a:latin typeface="+mn-lt"/>
                          <a:cs typeface="Times New Roman" pitchFamily="18" charset="0"/>
                        </a:rPr>
                        <a:t>All Positions</a:t>
                      </a:r>
                      <a:endParaRPr lang="en-US" sz="2000" dirty="0">
                        <a:latin typeface="+mn-lt"/>
                        <a:cs typeface="Times New Roman" pitchFamily="18" charset="0"/>
                      </a:endParaRPr>
                    </a:p>
                  </a:txBody>
                  <a:tcPr>
                    <a:solidFill>
                      <a:schemeClr val="tx2">
                        <a:lumMod val="20000"/>
                        <a:lumOff val="80000"/>
                      </a:schemeClr>
                    </a:solidFill>
                  </a:tcPr>
                </a:tc>
                <a:tc>
                  <a:txBody>
                    <a:bodyPr/>
                    <a:lstStyle/>
                    <a:p>
                      <a:pPr algn="ctr"/>
                      <a:r>
                        <a:rPr lang="en-US" sz="2000" dirty="0" smtClean="0">
                          <a:latin typeface="+mn-lt"/>
                          <a:cs typeface="Times New Roman" pitchFamily="18" charset="0"/>
                        </a:rPr>
                        <a:t>0.36</a:t>
                      </a:r>
                      <a:endParaRPr lang="en-US" sz="2000" dirty="0">
                        <a:latin typeface="+mn-lt"/>
                        <a:cs typeface="Times New Roman" pitchFamily="18" charset="0"/>
                      </a:endParaRPr>
                    </a:p>
                  </a:txBody>
                  <a:tcPr>
                    <a:solidFill>
                      <a:schemeClr val="tx2">
                        <a:lumMod val="20000"/>
                        <a:lumOff val="80000"/>
                      </a:schemeClr>
                    </a:solidFill>
                  </a:tcPr>
                </a:tc>
              </a:tr>
              <a:tr h="370840">
                <a:tc>
                  <a:txBody>
                    <a:bodyPr/>
                    <a:lstStyle/>
                    <a:p>
                      <a:r>
                        <a:rPr lang="en-US" sz="2000" dirty="0" smtClean="0">
                          <a:latin typeface="+mn-lt"/>
                          <a:cs typeface="Times New Roman" pitchFamily="18" charset="0"/>
                        </a:rPr>
                        <a:t>Chest Up &amp; Ahead</a:t>
                      </a:r>
                      <a:endParaRPr lang="en-US" sz="2000" dirty="0">
                        <a:latin typeface="+mn-lt"/>
                        <a:cs typeface="Times New Roman" pitchFamily="18" charset="0"/>
                      </a:endParaRPr>
                    </a:p>
                  </a:txBody>
                  <a:tcPr/>
                </a:tc>
                <a:tc>
                  <a:txBody>
                    <a:bodyPr/>
                    <a:lstStyle/>
                    <a:p>
                      <a:pPr algn="ctr"/>
                      <a:r>
                        <a:rPr lang="en-US" sz="2000" dirty="0" smtClean="0">
                          <a:latin typeface="+mn-lt"/>
                          <a:cs typeface="Times New Roman" pitchFamily="18" charset="0"/>
                        </a:rPr>
                        <a:t>0.25</a:t>
                      </a:r>
                      <a:endParaRPr lang="en-US" sz="2000" dirty="0">
                        <a:latin typeface="+mn-lt"/>
                        <a:cs typeface="Times New Roman" pitchFamily="18" charset="0"/>
                      </a:endParaRPr>
                    </a:p>
                  </a:txBody>
                  <a:tcPr/>
                </a:tc>
              </a:tr>
              <a:tr h="370840">
                <a:tc>
                  <a:txBody>
                    <a:bodyPr/>
                    <a:lstStyle/>
                    <a:p>
                      <a:r>
                        <a:rPr lang="en-US" sz="2000" dirty="0" smtClean="0">
                          <a:latin typeface="+mn-lt"/>
                          <a:cs typeface="Times New Roman" pitchFamily="18" charset="0"/>
                        </a:rPr>
                        <a:t>Chest To Left Rear</a:t>
                      </a:r>
                      <a:endParaRPr lang="en-US" sz="2000" dirty="0">
                        <a:latin typeface="+mn-lt"/>
                        <a:cs typeface="Times New Roman" pitchFamily="18" charset="0"/>
                      </a:endParaRPr>
                    </a:p>
                  </a:txBody>
                  <a:tcPr>
                    <a:solidFill>
                      <a:schemeClr val="tx2">
                        <a:lumMod val="20000"/>
                        <a:lumOff val="80000"/>
                      </a:schemeClr>
                    </a:solidFill>
                  </a:tcPr>
                </a:tc>
                <a:tc>
                  <a:txBody>
                    <a:bodyPr/>
                    <a:lstStyle/>
                    <a:p>
                      <a:pPr algn="ctr"/>
                      <a:r>
                        <a:rPr lang="en-US" sz="2000" dirty="0" smtClean="0">
                          <a:latin typeface="+mn-lt"/>
                          <a:cs typeface="Times New Roman" pitchFamily="18" charset="0"/>
                        </a:rPr>
                        <a:t>0.37</a:t>
                      </a:r>
                      <a:endParaRPr lang="en-US" sz="2000" dirty="0">
                        <a:latin typeface="+mn-lt"/>
                        <a:cs typeface="Times New Roman" pitchFamily="18" charset="0"/>
                      </a:endParaRPr>
                    </a:p>
                  </a:txBody>
                  <a:tcPr>
                    <a:solidFill>
                      <a:schemeClr val="tx2">
                        <a:lumMod val="20000"/>
                        <a:lumOff val="8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mn-lt"/>
                          <a:cs typeface="Times New Roman" pitchFamily="18" charset="0"/>
                        </a:rPr>
                        <a:t>Chest To Right Rear</a:t>
                      </a:r>
                    </a:p>
                  </a:txBody>
                  <a:tcPr/>
                </a:tc>
                <a:tc>
                  <a:txBody>
                    <a:bodyPr/>
                    <a:lstStyle/>
                    <a:p>
                      <a:pPr algn="ctr"/>
                      <a:r>
                        <a:rPr lang="en-US" sz="2000" dirty="0" smtClean="0">
                          <a:latin typeface="+mn-lt"/>
                          <a:cs typeface="Times New Roman" pitchFamily="18" charset="0"/>
                        </a:rPr>
                        <a:t>0.30</a:t>
                      </a:r>
                      <a:endParaRPr lang="en-US" sz="2000" dirty="0">
                        <a:latin typeface="+mn-lt"/>
                        <a:cs typeface="Times New Roman"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mn-lt"/>
                          <a:cs typeface="Times New Roman" pitchFamily="18" charset="0"/>
                        </a:rPr>
                        <a:t>Waist To Left Rear</a:t>
                      </a:r>
                    </a:p>
                  </a:txBody>
                  <a:tcPr>
                    <a:solidFill>
                      <a:schemeClr val="tx2">
                        <a:lumMod val="20000"/>
                        <a:lumOff val="80000"/>
                      </a:schemeClr>
                    </a:solidFill>
                  </a:tcPr>
                </a:tc>
                <a:tc>
                  <a:txBody>
                    <a:bodyPr/>
                    <a:lstStyle/>
                    <a:p>
                      <a:pPr algn="ctr"/>
                      <a:r>
                        <a:rPr lang="en-US" sz="2000" dirty="0" smtClean="0">
                          <a:latin typeface="+mn-lt"/>
                          <a:cs typeface="Times New Roman" pitchFamily="18" charset="0"/>
                        </a:rPr>
                        <a:t>0.47</a:t>
                      </a:r>
                      <a:endParaRPr lang="en-US" sz="2000" dirty="0">
                        <a:latin typeface="+mn-lt"/>
                        <a:cs typeface="Times New Roman" pitchFamily="18" charset="0"/>
                      </a:endParaRPr>
                    </a:p>
                  </a:txBody>
                  <a:tcPr>
                    <a:solidFill>
                      <a:schemeClr val="tx2">
                        <a:lumMod val="20000"/>
                        <a:lumOff val="80000"/>
                      </a:schemeClr>
                    </a:solidFill>
                  </a:tcPr>
                </a:tc>
              </a:tr>
              <a:tr h="370840">
                <a:tc>
                  <a:txBody>
                    <a:bodyPr/>
                    <a:lstStyle/>
                    <a:p>
                      <a:r>
                        <a:rPr lang="en-US" sz="2000" dirty="0" smtClean="0">
                          <a:latin typeface="+mn-lt"/>
                          <a:cs typeface="Times New Roman" pitchFamily="18" charset="0"/>
                        </a:rPr>
                        <a:t>Waist To Right Rear</a:t>
                      </a:r>
                      <a:endParaRPr lang="en-US" sz="2000" dirty="0">
                        <a:latin typeface="+mn-lt"/>
                        <a:cs typeface="Times New Roman" pitchFamily="18" charset="0"/>
                      </a:endParaRPr>
                    </a:p>
                  </a:txBody>
                  <a:tcPr/>
                </a:tc>
                <a:tc>
                  <a:txBody>
                    <a:bodyPr/>
                    <a:lstStyle/>
                    <a:p>
                      <a:pPr algn="ctr"/>
                      <a:r>
                        <a:rPr lang="en-US" sz="2000" dirty="0" smtClean="0">
                          <a:latin typeface="+mn-lt"/>
                          <a:cs typeface="Times New Roman" pitchFamily="18" charset="0"/>
                        </a:rPr>
                        <a:t>0.41</a:t>
                      </a:r>
                      <a:endParaRPr lang="en-US" sz="2000" dirty="0">
                        <a:latin typeface="+mn-lt"/>
                        <a:cs typeface="Times New Roman" pitchFamily="18" charset="0"/>
                      </a:endParaRPr>
                    </a:p>
                  </a:txBody>
                  <a:tcPr/>
                </a:tc>
              </a:tr>
            </a:tbl>
          </a:graphicData>
        </a:graphic>
      </p:graphicFrame>
      <p:sp>
        <p:nvSpPr>
          <p:cNvPr id="8" name="TextBox 7"/>
          <p:cNvSpPr txBox="1"/>
          <p:nvPr/>
        </p:nvSpPr>
        <p:spPr>
          <a:xfrm>
            <a:off x="1732155" y="2175247"/>
            <a:ext cx="5472607" cy="461665"/>
          </a:xfrm>
          <a:prstGeom prst="rect">
            <a:avLst/>
          </a:prstGeom>
          <a:noFill/>
        </p:spPr>
        <p:txBody>
          <a:bodyPr wrap="square" rtlCol="0">
            <a:spAutoFit/>
          </a:bodyPr>
          <a:lstStyle/>
          <a:p>
            <a:pPr algn="ctr"/>
            <a:r>
              <a:rPr lang="en-US" sz="2400" dirty="0" smtClean="0"/>
              <a:t>How Fast a Suspect Can Point and Shoot</a:t>
            </a:r>
            <a:endParaRPr lang="en-US" sz="2400" dirty="0"/>
          </a:p>
        </p:txBody>
      </p:sp>
      <p:sp>
        <p:nvSpPr>
          <p:cNvPr id="9" name="TextBox 8"/>
          <p:cNvSpPr txBox="1"/>
          <p:nvPr/>
        </p:nvSpPr>
        <p:spPr>
          <a:xfrm>
            <a:off x="683569" y="5847655"/>
            <a:ext cx="7920880" cy="461665"/>
          </a:xfrm>
          <a:prstGeom prst="rect">
            <a:avLst/>
          </a:prstGeom>
          <a:noFill/>
        </p:spPr>
        <p:txBody>
          <a:bodyPr wrap="square" rtlCol="0">
            <a:spAutoFit/>
          </a:bodyPr>
          <a:lstStyle/>
          <a:p>
            <a:pPr algn="ctr"/>
            <a:r>
              <a:rPr lang="en-US" sz="2400" dirty="0" smtClean="0"/>
              <a:t>Hands must be controlled </a:t>
            </a:r>
            <a:r>
              <a:rPr lang="en-US" sz="2400" dirty="0"/>
              <a:t>i</a:t>
            </a:r>
            <a:r>
              <a:rPr lang="en-US" sz="2400" dirty="0" smtClean="0"/>
              <a:t>mmediately or there is no defense.</a:t>
            </a:r>
            <a:endParaRPr lang="en-US" sz="2400" dirty="0"/>
          </a:p>
        </p:txBody>
      </p:sp>
      <p:sp>
        <p:nvSpPr>
          <p:cNvPr id="10" name="TextBox 9"/>
          <p:cNvSpPr txBox="1"/>
          <p:nvPr/>
        </p:nvSpPr>
        <p:spPr>
          <a:xfrm>
            <a:off x="179512" y="6510322"/>
            <a:ext cx="1440160" cy="276999"/>
          </a:xfrm>
          <a:prstGeom prst="rect">
            <a:avLst/>
          </a:prstGeom>
          <a:noFill/>
        </p:spPr>
        <p:txBody>
          <a:bodyPr wrap="square" rtlCol="0">
            <a:spAutoFit/>
          </a:bodyPr>
          <a:lstStyle/>
          <a:p>
            <a:r>
              <a:rPr lang="en-US" sz="1200" dirty="0" smtClean="0"/>
              <a:t>www.cti-home.com</a:t>
            </a:r>
            <a:endParaRPr lang="en-US" sz="1200" dirty="0"/>
          </a:p>
        </p:txBody>
      </p:sp>
    </p:spTree>
    <p:extLst>
      <p:ext uri="{BB962C8B-B14F-4D97-AF65-F5344CB8AC3E}">
        <p14:creationId xmlns:p14="http://schemas.microsoft.com/office/powerpoint/2010/main" val="2417564529"/>
      </p:ext>
    </p:extLst>
  </p:cSld>
  <p:clrMapOvr>
    <a:masterClrMapping/>
  </p:clrMapOvr>
  <p:transition>
    <p:push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7504" y="1196752"/>
            <a:ext cx="8928992" cy="4994275"/>
          </a:xfrm>
        </p:spPr>
        <p:txBody>
          <a:bodyPr>
            <a:normAutofit/>
          </a:bodyPr>
          <a:lstStyle/>
          <a:p>
            <a:pPr marL="0" indent="0" algn="ctr">
              <a:buNone/>
            </a:pPr>
            <a:r>
              <a:rPr lang="en-US" sz="2000" dirty="0" smtClean="0"/>
              <a:t>Imagine that while at the beach you take this photo of your family in the water. If asked later to recall in great detail what  was to the left and right of your family, how much do you think you would remember? The eye/brain does not process many things that a camera might record, especially under stress.</a:t>
            </a:r>
            <a:endParaRPr lang="en-US" sz="2000" dirty="0"/>
          </a:p>
        </p:txBody>
      </p:sp>
      <p:sp>
        <p:nvSpPr>
          <p:cNvPr id="2" name="Title 1"/>
          <p:cNvSpPr>
            <a:spLocks noGrp="1"/>
          </p:cNvSpPr>
          <p:nvPr>
            <p:ph type="title"/>
          </p:nvPr>
        </p:nvSpPr>
        <p:spPr>
          <a:xfrm>
            <a:off x="251520" y="274638"/>
            <a:ext cx="8640960" cy="487362"/>
          </a:xfrm>
        </p:spPr>
        <p:txBody>
          <a:bodyPr>
            <a:normAutofit fontScale="90000"/>
          </a:bodyPr>
          <a:lstStyle/>
          <a:p>
            <a:r>
              <a:rPr lang="en-US" dirty="0" smtClean="0"/>
              <a:t>Don’t videos </a:t>
            </a:r>
            <a:r>
              <a:rPr lang="en-US" dirty="0"/>
              <a:t>c</a:t>
            </a:r>
            <a:r>
              <a:rPr lang="en-US" dirty="0" smtClean="0"/>
              <a:t>learly </a:t>
            </a:r>
            <a:r>
              <a:rPr lang="en-US" dirty="0"/>
              <a:t>d</a:t>
            </a:r>
            <a:r>
              <a:rPr lang="en-US" dirty="0" smtClean="0"/>
              <a:t>epict </a:t>
            </a:r>
            <a:r>
              <a:rPr lang="en-US" dirty="0"/>
              <a:t>w</a:t>
            </a:r>
            <a:r>
              <a:rPr lang="en-US" dirty="0" smtClean="0"/>
              <a:t>hat </a:t>
            </a:r>
            <a:r>
              <a:rPr lang="en-US" dirty="0"/>
              <a:t>a</a:t>
            </a:r>
            <a:r>
              <a:rPr lang="en-US" dirty="0" smtClean="0"/>
              <a:t>n officer sees?</a:t>
            </a:r>
            <a:endParaRPr lang="en-US" dirty="0"/>
          </a:p>
        </p:txBody>
      </p:sp>
      <p:pic>
        <p:nvPicPr>
          <p:cNvPr id="1026" name="Picture 2" descr="http://www.panoramaibiza.com/wp-content/uploads/2012/02/panorama-holidays-ibiza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780928"/>
            <a:ext cx="6402624" cy="376436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5364088" y="4411080"/>
            <a:ext cx="1080120" cy="11781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79512" y="6510322"/>
            <a:ext cx="1440160" cy="276999"/>
          </a:xfrm>
          <a:prstGeom prst="rect">
            <a:avLst/>
          </a:prstGeom>
          <a:noFill/>
        </p:spPr>
        <p:txBody>
          <a:bodyPr wrap="square" rtlCol="0">
            <a:spAutoFit/>
          </a:bodyPr>
          <a:lstStyle/>
          <a:p>
            <a:r>
              <a:rPr lang="en-US" sz="1200" dirty="0" smtClean="0"/>
              <a:t>www.cti-home.com</a:t>
            </a:r>
            <a:endParaRPr lang="en-US" sz="1200" dirty="0"/>
          </a:p>
        </p:txBody>
      </p:sp>
    </p:spTree>
    <p:extLst>
      <p:ext uri="{BB962C8B-B14F-4D97-AF65-F5344CB8AC3E}">
        <p14:creationId xmlns:p14="http://schemas.microsoft.com/office/powerpoint/2010/main" val="2604789876"/>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200" dirty="0" smtClean="0"/>
              <a:t>Tunnel Vision</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1087698403"/>
              </p:ext>
            </p:extLst>
          </p:nvPr>
        </p:nvGraphicFramePr>
        <p:xfrm>
          <a:off x="323528" y="1340768"/>
          <a:ext cx="8524056" cy="4343400"/>
        </p:xfrm>
        <a:graphic>
          <a:graphicData uri="http://schemas.openxmlformats.org/drawingml/2006/table">
            <a:tbl>
              <a:tblPr firstRow="1" bandRow="1">
                <a:tableStyleId>{5C22544A-7EE6-4342-B048-85BDC9FD1C3A}</a:tableStyleId>
              </a:tblPr>
              <a:tblGrid>
                <a:gridCol w="8524056"/>
              </a:tblGrid>
              <a:tr h="4248472">
                <a:tc>
                  <a:txBody>
                    <a:bodyPr/>
                    <a:lstStyle/>
                    <a:p>
                      <a:pPr marL="342900" marR="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sz="2400" b="0" dirty="0" smtClean="0">
                          <a:solidFill>
                            <a:schemeClr val="tx1"/>
                          </a:solidFill>
                          <a:latin typeface="Times New Roman" pitchFamily="18" charset="0"/>
                          <a:cs typeface="Times New Roman" pitchFamily="18" charset="0"/>
                        </a:rPr>
                        <a:t>Under stress, the</a:t>
                      </a:r>
                      <a:r>
                        <a:rPr lang="en-US" sz="2400" b="0" baseline="0" dirty="0" smtClean="0">
                          <a:solidFill>
                            <a:schemeClr val="tx1"/>
                          </a:solidFill>
                          <a:latin typeface="Times New Roman" pitchFamily="18" charset="0"/>
                          <a:cs typeface="Times New Roman" pitchFamily="18" charset="0"/>
                        </a:rPr>
                        <a:t> human nervous system causes a tunneling of our vision. This enables us to unconsciously focus more attention on a threat</a:t>
                      </a:r>
                      <a:r>
                        <a:rPr lang="en-US" sz="2400" b="0" dirty="0" smtClean="0">
                          <a:solidFill>
                            <a:schemeClr val="tx1"/>
                          </a:solidFill>
                          <a:latin typeface="Times New Roman" pitchFamily="18" charset="0"/>
                          <a:cs typeface="Times New Roman" pitchFamily="18" charset="0"/>
                        </a:rPr>
                        <a:t>. </a:t>
                      </a:r>
                    </a:p>
                    <a:p>
                      <a:pPr marL="8001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400" b="0" baseline="0" dirty="0" smtClean="0">
                          <a:solidFill>
                            <a:schemeClr val="tx1"/>
                          </a:solidFill>
                          <a:latin typeface="Times New Roman" pitchFamily="18" charset="0"/>
                          <a:cs typeface="Times New Roman" pitchFamily="18" charset="0"/>
                        </a:rPr>
                        <a:t>U</a:t>
                      </a:r>
                      <a:r>
                        <a:rPr lang="en-US" sz="2400" b="0" dirty="0" smtClean="0">
                          <a:solidFill>
                            <a:schemeClr val="tx1"/>
                          </a:solidFill>
                          <a:latin typeface="Times New Roman" pitchFamily="18" charset="0"/>
                          <a:cs typeface="Times New Roman" pitchFamily="18" charset="0"/>
                        </a:rPr>
                        <a:t>nder moderate levels of stress,</a:t>
                      </a:r>
                      <a:r>
                        <a:rPr lang="en-US" sz="2400" b="0" baseline="0" dirty="0" smtClean="0">
                          <a:solidFill>
                            <a:schemeClr val="tx1"/>
                          </a:solidFill>
                          <a:latin typeface="Times New Roman" pitchFamily="18" charset="0"/>
                          <a:cs typeface="Times New Roman" pitchFamily="18" charset="0"/>
                        </a:rPr>
                        <a:t> a</a:t>
                      </a:r>
                      <a:r>
                        <a:rPr lang="en-US" sz="2400" b="0" dirty="0" smtClean="0">
                          <a:solidFill>
                            <a:schemeClr val="tx1"/>
                          </a:solidFill>
                          <a:latin typeface="Times New Roman" pitchFamily="18" charset="0"/>
                          <a:cs typeface="Times New Roman" pitchFamily="18" charset="0"/>
                        </a:rPr>
                        <a:t>t a distance of ten</a:t>
                      </a:r>
                      <a:r>
                        <a:rPr lang="en-US" sz="2400" b="0" baseline="0" dirty="0" smtClean="0">
                          <a:solidFill>
                            <a:schemeClr val="tx1"/>
                          </a:solidFill>
                          <a:latin typeface="Times New Roman" pitchFamily="18" charset="0"/>
                          <a:cs typeface="Times New Roman" pitchFamily="18" charset="0"/>
                        </a:rPr>
                        <a:t> yards,</a:t>
                      </a:r>
                      <a:r>
                        <a:rPr lang="en-US" sz="2400" b="0" dirty="0" smtClean="0">
                          <a:solidFill>
                            <a:schemeClr val="tx1"/>
                          </a:solidFill>
                          <a:latin typeface="Times New Roman" pitchFamily="18" charset="0"/>
                          <a:cs typeface="Times New Roman" pitchFamily="18" charset="0"/>
                        </a:rPr>
                        <a:t> our clear visual field (not</a:t>
                      </a:r>
                      <a:r>
                        <a:rPr lang="en-US" sz="2400" b="0" baseline="0" dirty="0" smtClean="0">
                          <a:solidFill>
                            <a:schemeClr val="tx1"/>
                          </a:solidFill>
                          <a:latin typeface="Times New Roman" pitchFamily="18" charset="0"/>
                          <a:cs typeface="Times New Roman" pitchFamily="18" charset="0"/>
                        </a:rPr>
                        <a:t> peripheral) </a:t>
                      </a:r>
                      <a:r>
                        <a:rPr lang="en-US" sz="2400" b="0" dirty="0" smtClean="0">
                          <a:solidFill>
                            <a:schemeClr val="tx1"/>
                          </a:solidFill>
                          <a:latin typeface="Times New Roman" pitchFamily="18" charset="0"/>
                          <a:cs typeface="Times New Roman" pitchFamily="18" charset="0"/>
                        </a:rPr>
                        <a:t>is approximately 207 inches.</a:t>
                      </a:r>
                      <a:r>
                        <a:rPr lang="en-US" sz="2400" b="0" baseline="0" dirty="0" smtClean="0">
                          <a:solidFill>
                            <a:schemeClr val="tx1"/>
                          </a:solidFill>
                          <a:latin typeface="Times New Roman" pitchFamily="18" charset="0"/>
                          <a:cs typeface="Times New Roman" pitchFamily="18" charset="0"/>
                        </a:rPr>
                        <a:t> </a:t>
                      </a:r>
                    </a:p>
                    <a:p>
                      <a:pPr marL="8001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400" b="0" baseline="0" dirty="0" smtClean="0">
                          <a:solidFill>
                            <a:schemeClr val="tx1"/>
                          </a:solidFill>
                          <a:latin typeface="Times New Roman" pitchFamily="18" charset="0"/>
                          <a:cs typeface="Times New Roman" pitchFamily="18" charset="0"/>
                        </a:rPr>
                        <a:t>As stress increases from moderate, to high, and eventually to extreme, our clear </a:t>
                      </a:r>
                      <a:r>
                        <a:rPr lang="en-US" sz="2400" b="1" i="1" baseline="0" dirty="0" smtClean="0">
                          <a:solidFill>
                            <a:schemeClr val="tx1"/>
                          </a:solidFill>
                          <a:latin typeface="Times New Roman" pitchFamily="18" charset="0"/>
                          <a:cs typeface="Times New Roman" pitchFamily="18" charset="0"/>
                        </a:rPr>
                        <a:t>visual field narrows </a:t>
                      </a:r>
                      <a:r>
                        <a:rPr lang="en-US" sz="2400" b="0" baseline="0" dirty="0" smtClean="0">
                          <a:solidFill>
                            <a:schemeClr val="tx1"/>
                          </a:solidFill>
                          <a:latin typeface="Times New Roman" pitchFamily="18" charset="0"/>
                          <a:cs typeface="Times New Roman" pitchFamily="18" charset="0"/>
                        </a:rPr>
                        <a:t>from 207 inches, to 63 inches, to 19 inches, and </a:t>
                      </a:r>
                      <a:r>
                        <a:rPr lang="en-US" sz="2400" b="1" i="1" baseline="0" dirty="0" smtClean="0">
                          <a:solidFill>
                            <a:schemeClr val="tx1"/>
                          </a:solidFill>
                          <a:latin typeface="Times New Roman" pitchFamily="18" charset="0"/>
                          <a:cs typeface="Times New Roman" pitchFamily="18" charset="0"/>
                        </a:rPr>
                        <a:t>eventually to 3 inches</a:t>
                      </a:r>
                      <a:r>
                        <a:rPr lang="en-US" sz="2400" b="0" baseline="0" dirty="0" smtClean="0">
                          <a:solidFill>
                            <a:schemeClr val="tx1"/>
                          </a:solidFill>
                          <a:latin typeface="Times New Roman" pitchFamily="18" charset="0"/>
                          <a:cs typeface="Times New Roman" pitchFamily="18" charset="0"/>
                        </a:rPr>
                        <a:t>.</a:t>
                      </a:r>
                    </a:p>
                    <a:p>
                      <a:pPr marL="8001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400" b="0" baseline="0" dirty="0" smtClean="0">
                          <a:solidFill>
                            <a:schemeClr val="tx1"/>
                          </a:solidFill>
                          <a:latin typeface="Times New Roman" pitchFamily="18" charset="0"/>
                          <a:cs typeface="Times New Roman" pitchFamily="18" charset="0"/>
                        </a:rPr>
                        <a:t>An officer will only remember what they can see and focus their attention on.</a:t>
                      </a:r>
                      <a:endParaRPr lang="en-US" sz="2400" b="0" baseline="30000" dirty="0" smtClean="0">
                        <a:solidFill>
                          <a:schemeClr val="tx1"/>
                        </a:solidFill>
                        <a:latin typeface="Times New Roman" pitchFamily="18" charset="0"/>
                        <a:cs typeface="Times New Roman" pitchFamily="18" charset="0"/>
                      </a:endParaRPr>
                    </a:p>
                  </a:txBody>
                  <a:tcPr>
                    <a:solidFill>
                      <a:schemeClr val="bg1">
                        <a:lumMod val="95000"/>
                      </a:schemeClr>
                    </a:solidFill>
                  </a:tcPr>
                </a:tc>
              </a:tr>
            </a:tbl>
          </a:graphicData>
        </a:graphic>
      </p:graphicFrame>
      <p:sp>
        <p:nvSpPr>
          <p:cNvPr id="7" name="TextBox 6"/>
          <p:cNvSpPr txBox="1"/>
          <p:nvPr/>
        </p:nvSpPr>
        <p:spPr>
          <a:xfrm>
            <a:off x="179512" y="6510322"/>
            <a:ext cx="1440160" cy="276999"/>
          </a:xfrm>
          <a:prstGeom prst="rect">
            <a:avLst/>
          </a:prstGeom>
          <a:noFill/>
        </p:spPr>
        <p:txBody>
          <a:bodyPr wrap="square" rtlCol="0">
            <a:spAutoFit/>
          </a:bodyPr>
          <a:lstStyle/>
          <a:p>
            <a:r>
              <a:rPr lang="en-US" sz="1200" dirty="0" smtClean="0"/>
              <a:t>www.cti-home.com</a:t>
            </a:r>
            <a:endParaRPr lang="en-US" sz="1200" dirty="0"/>
          </a:p>
        </p:txBody>
      </p:sp>
    </p:spTree>
    <p:extLst>
      <p:ext uri="{BB962C8B-B14F-4D97-AF65-F5344CB8AC3E}">
        <p14:creationId xmlns:p14="http://schemas.microsoft.com/office/powerpoint/2010/main" val="1109595748"/>
      </p:ext>
    </p:extLst>
  </p:cSld>
  <p:clrMapOvr>
    <a:masterClrMapping/>
  </p:clrMapOvr>
  <p:transition>
    <p:push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200" dirty="0" smtClean="0"/>
              <a:t>Limitations of body worn cameras </a:t>
            </a:r>
            <a:r>
              <a:rPr lang="en-US" sz="3200" baseline="30000" dirty="0" smtClean="0"/>
              <a:t>14</a:t>
            </a:r>
            <a:endParaRPr lang="en-US" sz="3200" baseline="30000" dirty="0"/>
          </a:p>
        </p:txBody>
      </p:sp>
      <p:sp>
        <p:nvSpPr>
          <p:cNvPr id="7" name="TextBox 6"/>
          <p:cNvSpPr txBox="1"/>
          <p:nvPr/>
        </p:nvSpPr>
        <p:spPr>
          <a:xfrm>
            <a:off x="179512" y="6510322"/>
            <a:ext cx="1440160" cy="276999"/>
          </a:xfrm>
          <a:prstGeom prst="rect">
            <a:avLst/>
          </a:prstGeom>
          <a:noFill/>
        </p:spPr>
        <p:txBody>
          <a:bodyPr wrap="square" rtlCol="0">
            <a:spAutoFit/>
          </a:bodyPr>
          <a:lstStyle/>
          <a:p>
            <a:r>
              <a:rPr lang="en-US" sz="1200" dirty="0" smtClean="0"/>
              <a:t>www.cti-home.com</a:t>
            </a:r>
            <a:endParaRPr lang="en-US" sz="1200" dirty="0"/>
          </a:p>
        </p:txBody>
      </p:sp>
      <p:sp>
        <p:nvSpPr>
          <p:cNvPr id="2" name="TextBox 1"/>
          <p:cNvSpPr txBox="1"/>
          <p:nvPr/>
        </p:nvSpPr>
        <p:spPr>
          <a:xfrm>
            <a:off x="886518" y="2752162"/>
            <a:ext cx="7272808" cy="353943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hlinkClick r:id="rId3"/>
              </a:rPr>
              <a:t>http</a:t>
            </a:r>
            <a:r>
              <a:rPr lang="en-US" sz="2800" dirty="0">
                <a:latin typeface="Times New Roman" panose="02020603050405020304" pitchFamily="18" charset="0"/>
                <a:cs typeface="Times New Roman" panose="02020603050405020304" pitchFamily="18" charset="0"/>
                <a:hlinkClick r:id="rId3"/>
              </a:rPr>
              <a:t>://www.cti-home.com/wp-content/uploads/2014/01/Body-Cameras-proof-finalword.pdf</a:t>
            </a:r>
            <a:endParaRPr lang="en-US" sz="2800" dirty="0">
              <a:latin typeface="Times New Roman" panose="02020603050405020304" pitchFamily="18" charset="0"/>
              <a:cs typeface="Times New Roman" panose="02020603050405020304" pitchFamily="18" charset="0"/>
            </a:endParaRPr>
          </a:p>
          <a:p>
            <a:endParaRPr lang="en-US" sz="2800" dirty="0"/>
          </a:p>
          <a:p>
            <a:endParaRPr lang="en-US" sz="2800" dirty="0"/>
          </a:p>
          <a:p>
            <a:r>
              <a:rPr lang="en-US" sz="2800" dirty="0" smtClean="0"/>
              <a:t>This article is downloadable from the CTI website. You may want to add some key points on this slide.</a:t>
            </a:r>
            <a:endParaRPr lang="en-US" sz="2800" dirty="0"/>
          </a:p>
        </p:txBody>
      </p:sp>
      <p:sp>
        <p:nvSpPr>
          <p:cNvPr id="8" name="TextBox 7"/>
          <p:cNvSpPr txBox="1"/>
          <p:nvPr/>
        </p:nvSpPr>
        <p:spPr>
          <a:xfrm>
            <a:off x="909826" y="1484784"/>
            <a:ext cx="7272808" cy="954107"/>
          </a:xfrm>
          <a:prstGeom prst="rect">
            <a:avLst/>
          </a:prstGeom>
          <a:solidFill>
            <a:srgbClr val="FFFF00"/>
          </a:solidFill>
        </p:spPr>
        <p:txBody>
          <a:bodyPr wrap="square" rtlCol="0">
            <a:spAutoFit/>
          </a:bodyPr>
          <a:lstStyle/>
          <a:p>
            <a:r>
              <a:rPr lang="en-US" sz="2800" dirty="0"/>
              <a:t>Efficacy of Police Body Cameras for Evidentiary Purposes: Fact or Fallacy</a:t>
            </a:r>
            <a:r>
              <a:rPr lang="en-US" sz="2800" dirty="0" smtClean="0"/>
              <a:t>? </a:t>
            </a:r>
          </a:p>
        </p:txBody>
      </p:sp>
    </p:spTree>
    <p:extLst>
      <p:ext uri="{BB962C8B-B14F-4D97-AF65-F5344CB8AC3E}">
        <p14:creationId xmlns:p14="http://schemas.microsoft.com/office/powerpoint/2010/main" val="2869750220"/>
      </p:ext>
    </p:extLst>
  </p:cSld>
  <p:clrMapOvr>
    <a:masterClrMapping/>
  </p:clrMapOvr>
  <p:transition>
    <p:push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1"/>
            <a:ext cx="8229600" cy="3857600"/>
          </a:xfrm>
        </p:spPr>
        <p:txBody>
          <a:bodyPr>
            <a:normAutofit lnSpcReduction="10000"/>
          </a:bodyPr>
          <a:lstStyle/>
          <a:p>
            <a:pPr marL="514350" indent="-514350">
              <a:buFont typeface="+mj-lt"/>
              <a:buAutoNum type="arabicPeriod"/>
            </a:pPr>
            <a:r>
              <a:rPr lang="en-US" sz="2200" dirty="0" smtClean="0"/>
              <a:t>A camera doesn't follow your eyes or see as they see.</a:t>
            </a:r>
          </a:p>
          <a:p>
            <a:pPr marL="514350" indent="-514350">
              <a:buFont typeface="+mj-lt"/>
              <a:buAutoNum type="arabicPeriod"/>
            </a:pPr>
            <a:r>
              <a:rPr lang="en-US" sz="2200" dirty="0" smtClean="0"/>
              <a:t>Some important danger cues can't be recorded.</a:t>
            </a:r>
          </a:p>
          <a:p>
            <a:pPr marL="514350" indent="-514350">
              <a:buFont typeface="+mj-lt"/>
              <a:buAutoNum type="arabicPeriod"/>
            </a:pPr>
            <a:r>
              <a:rPr lang="en-US" sz="2200" dirty="0" smtClean="0"/>
              <a:t>Camera speed differs from the speed of life.</a:t>
            </a:r>
          </a:p>
          <a:p>
            <a:pPr marL="514350" indent="-514350">
              <a:buFont typeface="+mj-lt"/>
              <a:buAutoNum type="arabicPeriod"/>
            </a:pPr>
            <a:r>
              <a:rPr lang="en-US" sz="2200" dirty="0" smtClean="0"/>
              <a:t>A camera may see better than you do in low light.</a:t>
            </a:r>
          </a:p>
          <a:p>
            <a:pPr marL="514350" indent="-514350">
              <a:buFont typeface="+mj-lt"/>
              <a:buAutoNum type="arabicPeriod"/>
            </a:pPr>
            <a:r>
              <a:rPr lang="en-US" sz="2200" dirty="0" smtClean="0"/>
              <a:t>Your body may block the view.</a:t>
            </a:r>
          </a:p>
          <a:p>
            <a:pPr marL="514350" indent="-514350">
              <a:buFont typeface="+mj-lt"/>
              <a:buAutoNum type="arabicPeriod"/>
            </a:pPr>
            <a:r>
              <a:rPr lang="en-US" sz="2200" dirty="0" smtClean="0"/>
              <a:t>A camera only records in 2-D.</a:t>
            </a:r>
          </a:p>
          <a:p>
            <a:pPr marL="514350" indent="-514350">
              <a:buFont typeface="+mj-lt"/>
              <a:buAutoNum type="arabicPeriod"/>
            </a:pPr>
            <a:r>
              <a:rPr lang="en-US" sz="2200" dirty="0" smtClean="0"/>
              <a:t>The absence of sophisticated time-stamping may prove critical.</a:t>
            </a:r>
          </a:p>
          <a:p>
            <a:pPr marL="514350" indent="-514350">
              <a:buFont typeface="+mj-lt"/>
              <a:buAutoNum type="arabicPeriod"/>
            </a:pPr>
            <a:r>
              <a:rPr lang="en-US" sz="2200" dirty="0" smtClean="0"/>
              <a:t>One camera may not be enough.</a:t>
            </a:r>
          </a:p>
          <a:p>
            <a:pPr marL="514350" indent="-514350">
              <a:buFont typeface="+mj-lt"/>
              <a:buAutoNum type="arabicPeriod"/>
            </a:pPr>
            <a:r>
              <a:rPr lang="en-US" sz="2200" dirty="0" smtClean="0"/>
              <a:t>A camera encourages second-guessing.</a:t>
            </a:r>
          </a:p>
          <a:p>
            <a:pPr marL="514350" indent="-514350">
              <a:buFont typeface="+mj-lt"/>
              <a:buAutoNum type="arabicPeriod"/>
            </a:pPr>
            <a:r>
              <a:rPr lang="en-US" sz="2200" dirty="0" smtClean="0"/>
              <a:t>A camera can never replace a thorough investigation.</a:t>
            </a:r>
          </a:p>
          <a:p>
            <a:endParaRPr lang="en-US" dirty="0"/>
          </a:p>
        </p:txBody>
      </p:sp>
      <p:sp>
        <p:nvSpPr>
          <p:cNvPr id="2" name="Title 1"/>
          <p:cNvSpPr>
            <a:spLocks noGrp="1"/>
          </p:cNvSpPr>
          <p:nvPr>
            <p:ph type="title"/>
          </p:nvPr>
        </p:nvSpPr>
        <p:spPr/>
        <p:txBody>
          <a:bodyPr>
            <a:noAutofit/>
          </a:bodyPr>
          <a:lstStyle/>
          <a:p>
            <a:r>
              <a:rPr lang="en-US" sz="3200" dirty="0" smtClean="0"/>
              <a:t>Body Camera Limitations </a:t>
            </a:r>
            <a:r>
              <a:rPr lang="en-US" sz="3200" baseline="30000" dirty="0" smtClean="0"/>
              <a:t>15</a:t>
            </a:r>
            <a:endParaRPr lang="en-US" sz="3200" baseline="30000" dirty="0"/>
          </a:p>
        </p:txBody>
      </p:sp>
      <p:sp>
        <p:nvSpPr>
          <p:cNvPr id="4" name="TextBox 3"/>
          <p:cNvSpPr txBox="1"/>
          <p:nvPr/>
        </p:nvSpPr>
        <p:spPr>
          <a:xfrm>
            <a:off x="6248400" y="6320909"/>
            <a:ext cx="2683042" cy="369332"/>
          </a:xfrm>
          <a:prstGeom prst="rect">
            <a:avLst/>
          </a:prstGeom>
          <a:noFill/>
        </p:spPr>
        <p:txBody>
          <a:bodyPr wrap="none" rtlCol="0">
            <a:spAutoFit/>
          </a:bodyPr>
          <a:lstStyle/>
          <a:p>
            <a:r>
              <a:rPr lang="en-US" b="1" dirty="0" smtClean="0">
                <a:cs typeface="Times New Roman" pitchFamily="18" charset="0"/>
              </a:rPr>
              <a:t>Force Science® News #265</a:t>
            </a:r>
            <a:endParaRPr lang="en-US" dirty="0"/>
          </a:p>
        </p:txBody>
      </p:sp>
      <p:sp>
        <p:nvSpPr>
          <p:cNvPr id="5" name="TextBox 4"/>
          <p:cNvSpPr txBox="1"/>
          <p:nvPr/>
        </p:nvSpPr>
        <p:spPr>
          <a:xfrm>
            <a:off x="539552" y="5445224"/>
            <a:ext cx="4968552" cy="923330"/>
          </a:xfrm>
          <a:prstGeom prst="rect">
            <a:avLst/>
          </a:prstGeom>
          <a:solidFill>
            <a:srgbClr val="FFFF00"/>
          </a:solidFill>
        </p:spPr>
        <p:txBody>
          <a:bodyPr wrap="square" rtlCol="0">
            <a:spAutoFit/>
          </a:bodyPr>
          <a:lstStyle/>
          <a:p>
            <a:r>
              <a:rPr lang="en-US" dirty="0" smtClean="0"/>
              <a:t>Excellent Force Science Institute article on body camera limitations. You may want to add some on this slide.</a:t>
            </a:r>
            <a:endParaRPr lang="en-US" dirty="0"/>
          </a:p>
        </p:txBody>
      </p:sp>
    </p:spTree>
    <p:extLst>
      <p:ext uri="{BB962C8B-B14F-4D97-AF65-F5344CB8AC3E}">
        <p14:creationId xmlns:p14="http://schemas.microsoft.com/office/powerpoint/2010/main" val="585634013"/>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64096"/>
          </a:xfrm>
          <a:solidFill>
            <a:srgbClr val="FFFF00"/>
          </a:solidFill>
        </p:spPr>
        <p:txBody>
          <a:bodyPr>
            <a:noAutofit/>
          </a:bodyPr>
          <a:lstStyle/>
          <a:p>
            <a:r>
              <a:rPr lang="en-US" sz="2800" dirty="0" smtClean="0"/>
              <a:t>What steps </a:t>
            </a:r>
            <a:r>
              <a:rPr lang="en-US" sz="2800" dirty="0"/>
              <a:t>d</a:t>
            </a:r>
            <a:r>
              <a:rPr lang="en-US" sz="2800" dirty="0" smtClean="0"/>
              <a:t>oes the Department take </a:t>
            </a:r>
            <a:r>
              <a:rPr lang="en-US" sz="2800" dirty="0"/>
              <a:t>t</a:t>
            </a:r>
            <a:r>
              <a:rPr lang="en-US" sz="2800" dirty="0" smtClean="0"/>
              <a:t>o </a:t>
            </a:r>
            <a:r>
              <a:rPr lang="en-US" sz="2800" dirty="0"/>
              <a:t>i</a:t>
            </a:r>
            <a:r>
              <a:rPr lang="en-US" sz="2800" dirty="0" smtClean="0"/>
              <a:t>nvestigate Use of Force or Officer Involved Shootings?</a:t>
            </a:r>
            <a:endParaRPr lang="en-US" sz="2800" dirty="0"/>
          </a:p>
        </p:txBody>
      </p:sp>
      <p:sp>
        <p:nvSpPr>
          <p:cNvPr id="6" name="Title 1"/>
          <p:cNvSpPr txBox="1">
            <a:spLocks/>
          </p:cNvSpPr>
          <p:nvPr/>
        </p:nvSpPr>
        <p:spPr>
          <a:xfrm>
            <a:off x="-1" y="1312365"/>
            <a:ext cx="9130717" cy="86661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tx2">
                    <a:lumMod val="5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003768"/>
              </a:solidFill>
              <a:effectLst/>
              <a:uLnTx/>
              <a:uFillTx/>
              <a:latin typeface="Arial"/>
              <a:ea typeface="+mj-ea"/>
              <a:cs typeface="+mj-cs"/>
            </a:endParaRPr>
          </a:p>
        </p:txBody>
      </p:sp>
      <p:sp>
        <p:nvSpPr>
          <p:cNvPr id="7" name="Title 1"/>
          <p:cNvSpPr txBox="1">
            <a:spLocks/>
          </p:cNvSpPr>
          <p:nvPr/>
        </p:nvSpPr>
        <p:spPr>
          <a:xfrm>
            <a:off x="899592" y="2060848"/>
            <a:ext cx="7315200" cy="2446049"/>
          </a:xfrm>
          <a:prstGeom prst="rect">
            <a:avLst/>
          </a:prstGeom>
          <a:solidFill>
            <a:srgbClr val="FFFF00"/>
          </a:solidFill>
        </p:spPr>
        <p:txBody>
          <a:bodyPr vert="horz" lIns="91440" tIns="45720" rIns="91440" bIns="45720" rtlCol="0" anchor="b">
            <a:norm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en-US" b="1" dirty="0" smtClean="0">
                <a:solidFill>
                  <a:schemeClr val="tx1"/>
                </a:solidFill>
                <a:latin typeface="+mn-lt"/>
              </a:rPr>
              <a:t>This slide needs to include your department policy on UOF and/or OIS investigations.</a:t>
            </a:r>
          </a:p>
          <a:p>
            <a:pPr fontAlgn="auto">
              <a:spcAft>
                <a:spcPts val="0"/>
              </a:spcAft>
            </a:pPr>
            <a:endParaRPr lang="en-US" sz="1400" b="1" dirty="0">
              <a:solidFill>
                <a:schemeClr val="tx1"/>
              </a:solidFill>
              <a:latin typeface="+mn-lt"/>
            </a:endParaRPr>
          </a:p>
          <a:p>
            <a:pPr fontAlgn="auto">
              <a:spcAft>
                <a:spcPts val="0"/>
              </a:spcAft>
            </a:pPr>
            <a:endParaRPr lang="en-US" sz="1800" b="1" dirty="0">
              <a:solidFill>
                <a:schemeClr val="tx1"/>
              </a:solidFill>
              <a:latin typeface="+mn-lt"/>
            </a:endParaRPr>
          </a:p>
        </p:txBody>
      </p:sp>
      <p:sp>
        <p:nvSpPr>
          <p:cNvPr id="9" name="TextBox 8"/>
          <p:cNvSpPr txBox="1"/>
          <p:nvPr/>
        </p:nvSpPr>
        <p:spPr>
          <a:xfrm>
            <a:off x="179512" y="6510322"/>
            <a:ext cx="1440160" cy="276999"/>
          </a:xfrm>
          <a:prstGeom prst="rect">
            <a:avLst/>
          </a:prstGeom>
          <a:noFill/>
        </p:spPr>
        <p:txBody>
          <a:bodyPr wrap="square" rtlCol="0">
            <a:spAutoFit/>
          </a:bodyPr>
          <a:lstStyle/>
          <a:p>
            <a:r>
              <a:rPr lang="en-US" sz="1200" dirty="0" smtClean="0"/>
              <a:t>www.cti-home.com</a:t>
            </a:r>
            <a:endParaRPr lang="en-US" sz="1200" dirty="0"/>
          </a:p>
        </p:txBody>
      </p:sp>
    </p:spTree>
    <p:extLst>
      <p:ext uri="{BB962C8B-B14F-4D97-AF65-F5344CB8AC3E}">
        <p14:creationId xmlns:p14="http://schemas.microsoft.com/office/powerpoint/2010/main" val="1658212594"/>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lgn="ctr">
              <a:buNone/>
            </a:pPr>
            <a:endParaRPr lang="en-US" sz="3200" b="1" i="1" dirty="0" smtClean="0"/>
          </a:p>
          <a:p>
            <a:pPr marL="0" indent="0" algn="ctr">
              <a:buNone/>
            </a:pPr>
            <a:endParaRPr lang="en-US" sz="3200" b="1" i="1" dirty="0"/>
          </a:p>
          <a:p>
            <a:pPr marL="0" indent="0" algn="ctr">
              <a:buNone/>
            </a:pPr>
            <a:endParaRPr lang="en-US" sz="3200" b="1" i="1" dirty="0" smtClean="0"/>
          </a:p>
          <a:p>
            <a:pPr marL="0" indent="0" algn="ctr">
              <a:buNone/>
            </a:pPr>
            <a:r>
              <a:rPr lang="en-US" sz="4200" b="1" i="1" dirty="0" smtClean="0"/>
              <a:t>“Before we go out and educate people on use of force, we need to educate ourselves.”</a:t>
            </a:r>
          </a:p>
          <a:p>
            <a:pPr marL="0" indent="0">
              <a:buNone/>
            </a:pPr>
            <a:endParaRPr lang="en-US" sz="2100" dirty="0" smtClean="0"/>
          </a:p>
          <a:p>
            <a:pPr marL="0" indent="0">
              <a:buNone/>
            </a:pPr>
            <a:r>
              <a:rPr lang="en-US" sz="2100" dirty="0" smtClean="0"/>
              <a:t>— </a:t>
            </a:r>
            <a:r>
              <a:rPr lang="en-US" sz="2600" dirty="0"/>
              <a:t>Dr. Geoffrey Alpert, </a:t>
            </a:r>
            <a:r>
              <a:rPr lang="en-US" sz="2600" dirty="0" smtClean="0"/>
              <a:t>Professor, University </a:t>
            </a:r>
            <a:r>
              <a:rPr lang="en-US" sz="2600" dirty="0"/>
              <a:t>of South </a:t>
            </a:r>
            <a:r>
              <a:rPr lang="en-US" sz="2600" dirty="0" smtClean="0"/>
              <a:t>Carolina</a:t>
            </a:r>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lvl="0" indent="0">
              <a:buNone/>
            </a:pPr>
            <a:r>
              <a:rPr lang="en-US" sz="2300" baseline="30000" dirty="0" smtClean="0">
                <a:solidFill>
                  <a:prstClr val="black"/>
                </a:solidFill>
              </a:rPr>
              <a:t>1</a:t>
            </a:r>
            <a:r>
              <a:rPr lang="en-US" sz="2100" dirty="0" smtClean="0">
                <a:solidFill>
                  <a:prstClr val="black"/>
                </a:solidFill>
              </a:rPr>
              <a:t> IACP </a:t>
            </a:r>
            <a:r>
              <a:rPr lang="en-US" sz="2100" dirty="0">
                <a:solidFill>
                  <a:prstClr val="black"/>
                </a:solidFill>
              </a:rPr>
              <a:t>(2012) Emerging Use of Force Issues; Balancing Public and Officer Safety. Retrieved from: http://www.theiacp.org/portals/0/pdfs/emerginguseofforceissues041612.pdf</a:t>
            </a:r>
          </a:p>
          <a:p>
            <a:pPr marL="0" indent="0">
              <a:buNone/>
            </a:pPr>
            <a:endParaRPr lang="en-US" sz="1800" dirty="0"/>
          </a:p>
        </p:txBody>
      </p:sp>
      <p:sp>
        <p:nvSpPr>
          <p:cNvPr id="2" name="Title 1"/>
          <p:cNvSpPr>
            <a:spLocks noGrp="1"/>
          </p:cNvSpPr>
          <p:nvPr>
            <p:ph type="title"/>
          </p:nvPr>
        </p:nvSpPr>
        <p:spPr/>
        <p:txBody>
          <a:bodyPr>
            <a:normAutofit fontScale="90000"/>
          </a:bodyPr>
          <a:lstStyle/>
          <a:p>
            <a:r>
              <a:rPr lang="en-US" dirty="0" smtClean="0">
                <a:solidFill>
                  <a:schemeClr val="tx1"/>
                </a:solidFill>
              </a:rPr>
              <a:t>The Use of Force “Disconnect”</a:t>
            </a:r>
            <a:endParaRPr lang="en-US" dirty="0">
              <a:solidFill>
                <a:schemeClr val="tx1"/>
              </a:solidFill>
            </a:endParaRPr>
          </a:p>
        </p:txBody>
      </p:sp>
    </p:spTree>
    <p:extLst>
      <p:ext uri="{BB962C8B-B14F-4D97-AF65-F5344CB8AC3E}">
        <p14:creationId xmlns:p14="http://schemas.microsoft.com/office/powerpoint/2010/main" val="1240883703"/>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This </a:t>
            </a:r>
            <a:r>
              <a:rPr lang="en-US" dirty="0"/>
              <a:t>M</a:t>
            </a:r>
            <a:r>
              <a:rPr lang="en-US" dirty="0" smtClean="0"/>
              <a:t>eans</a:t>
            </a:r>
            <a:endParaRPr lang="en-US" dirty="0"/>
          </a:p>
        </p:txBody>
      </p:sp>
      <p:sp>
        <p:nvSpPr>
          <p:cNvPr id="6" name="Title 1"/>
          <p:cNvSpPr txBox="1">
            <a:spLocks/>
          </p:cNvSpPr>
          <p:nvPr/>
        </p:nvSpPr>
        <p:spPr>
          <a:xfrm>
            <a:off x="-1" y="1312365"/>
            <a:ext cx="9130717" cy="86661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tx2">
                    <a:lumMod val="5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003768"/>
              </a:solidFill>
              <a:effectLst/>
              <a:uLnTx/>
              <a:uFillTx/>
              <a:latin typeface="Arial"/>
              <a:ea typeface="+mj-ea"/>
              <a:cs typeface="+mj-cs"/>
            </a:endParaRPr>
          </a:p>
        </p:txBody>
      </p:sp>
      <p:sp>
        <p:nvSpPr>
          <p:cNvPr id="7" name="Title 1"/>
          <p:cNvSpPr txBox="1">
            <a:spLocks/>
          </p:cNvSpPr>
          <p:nvPr/>
        </p:nvSpPr>
        <p:spPr>
          <a:xfrm>
            <a:off x="1134261" y="1484784"/>
            <a:ext cx="7315200" cy="3022113"/>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3000" b="1" dirty="0" smtClean="0">
                <a:solidFill>
                  <a:schemeClr val="tx1"/>
                </a:solidFill>
                <a:latin typeface="+mn-lt"/>
              </a:rPr>
              <a:t>Based on science, a police officer faced with a critical life or death decision, will only have a split second to decide on a course of action, based on ALL of their training, experience, and observations.</a:t>
            </a:r>
          </a:p>
          <a:p>
            <a:pPr fontAlgn="auto">
              <a:spcAft>
                <a:spcPts val="0"/>
              </a:spcAft>
            </a:pPr>
            <a:endParaRPr lang="en-US" sz="1400" b="1" dirty="0">
              <a:solidFill>
                <a:schemeClr val="tx1"/>
              </a:solidFill>
              <a:latin typeface="+mn-lt"/>
            </a:endParaRPr>
          </a:p>
          <a:p>
            <a:pPr fontAlgn="auto">
              <a:spcAft>
                <a:spcPts val="0"/>
              </a:spcAft>
            </a:pPr>
            <a:endParaRPr lang="en-US" sz="1800" b="1" dirty="0">
              <a:solidFill>
                <a:schemeClr val="tx1"/>
              </a:solidFill>
              <a:latin typeface="+mn-lt"/>
            </a:endParaRPr>
          </a:p>
        </p:txBody>
      </p:sp>
      <p:sp>
        <p:nvSpPr>
          <p:cNvPr id="8" name="TextBox 7"/>
          <p:cNvSpPr txBox="1"/>
          <p:nvPr/>
        </p:nvSpPr>
        <p:spPr>
          <a:xfrm>
            <a:off x="971600" y="4481167"/>
            <a:ext cx="7086601" cy="1938992"/>
          </a:xfrm>
          <a:prstGeom prst="rect">
            <a:avLst/>
          </a:prstGeom>
          <a:noFill/>
        </p:spPr>
        <p:txBody>
          <a:bodyPr wrap="square" rtlCol="0">
            <a:spAutoFit/>
          </a:bodyPr>
          <a:lstStyle/>
          <a:p>
            <a:pPr algn="just" fontAlgn="auto">
              <a:spcBef>
                <a:spcPts val="0"/>
              </a:spcBef>
              <a:spcAft>
                <a:spcPts val="0"/>
              </a:spcAft>
            </a:pPr>
            <a:r>
              <a:rPr lang="en-US" sz="2400" i="1" dirty="0" smtClean="0">
                <a:latin typeface="Arial"/>
              </a:rPr>
              <a:t>Hindsight is always 20/20, and it is far too easy to contradict, second guess or make assumptions about an incident from a controlled environment, without the stress and factors present during the actual encounter. </a:t>
            </a:r>
            <a:endParaRPr lang="en-US" sz="2400" i="1" dirty="0">
              <a:latin typeface="Arial"/>
            </a:endParaRPr>
          </a:p>
        </p:txBody>
      </p:sp>
      <p:sp>
        <p:nvSpPr>
          <p:cNvPr id="9" name="TextBox 8"/>
          <p:cNvSpPr txBox="1"/>
          <p:nvPr/>
        </p:nvSpPr>
        <p:spPr>
          <a:xfrm>
            <a:off x="179512" y="6510322"/>
            <a:ext cx="1440160" cy="276999"/>
          </a:xfrm>
          <a:prstGeom prst="rect">
            <a:avLst/>
          </a:prstGeom>
          <a:noFill/>
        </p:spPr>
        <p:txBody>
          <a:bodyPr wrap="square" rtlCol="0">
            <a:spAutoFit/>
          </a:bodyPr>
          <a:lstStyle/>
          <a:p>
            <a:r>
              <a:rPr lang="en-US" sz="1200" dirty="0" smtClean="0"/>
              <a:t>www.cti-home.com</a:t>
            </a:r>
            <a:endParaRPr lang="en-US" sz="1200" dirty="0"/>
          </a:p>
        </p:txBody>
      </p:sp>
    </p:spTree>
    <p:extLst>
      <p:ext uri="{BB962C8B-B14F-4D97-AF65-F5344CB8AC3E}">
        <p14:creationId xmlns:p14="http://schemas.microsoft.com/office/powerpoint/2010/main" val="3343016524"/>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This </a:t>
            </a:r>
            <a:r>
              <a:rPr lang="en-US" dirty="0"/>
              <a:t>M</a:t>
            </a:r>
            <a:r>
              <a:rPr lang="en-US" dirty="0" smtClean="0"/>
              <a:t>eans</a:t>
            </a:r>
            <a:endParaRPr lang="en-US" dirty="0"/>
          </a:p>
        </p:txBody>
      </p:sp>
      <p:sp>
        <p:nvSpPr>
          <p:cNvPr id="6" name="Title 1"/>
          <p:cNvSpPr txBox="1">
            <a:spLocks/>
          </p:cNvSpPr>
          <p:nvPr/>
        </p:nvSpPr>
        <p:spPr>
          <a:xfrm>
            <a:off x="-1" y="1312365"/>
            <a:ext cx="9130717" cy="86661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tx2">
                    <a:lumMod val="5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003768"/>
              </a:solidFill>
              <a:effectLst/>
              <a:uLnTx/>
              <a:uFillTx/>
              <a:latin typeface="Arial"/>
              <a:ea typeface="+mj-ea"/>
              <a:cs typeface="+mj-cs"/>
            </a:endParaRPr>
          </a:p>
        </p:txBody>
      </p:sp>
      <p:sp>
        <p:nvSpPr>
          <p:cNvPr id="8" name="TextBox 7"/>
          <p:cNvSpPr txBox="1"/>
          <p:nvPr/>
        </p:nvSpPr>
        <p:spPr>
          <a:xfrm>
            <a:off x="686058" y="1324609"/>
            <a:ext cx="7281073" cy="4832092"/>
          </a:xfrm>
          <a:prstGeom prst="rect">
            <a:avLst/>
          </a:prstGeom>
          <a:noFill/>
        </p:spPr>
        <p:txBody>
          <a:bodyPr wrap="square" rtlCol="0">
            <a:spAutoFit/>
          </a:bodyPr>
          <a:lstStyle/>
          <a:p>
            <a:pPr marL="457200" indent="-457200" fontAlgn="auto">
              <a:spcBef>
                <a:spcPts val="0"/>
              </a:spcBef>
              <a:spcAft>
                <a:spcPts val="0"/>
              </a:spcAft>
              <a:buFont typeface="Wingdings" panose="05000000000000000000" pitchFamily="2" charset="2"/>
              <a:buChar char="§"/>
            </a:pPr>
            <a:r>
              <a:rPr lang="en-US" sz="2800" dirty="0" smtClean="0"/>
              <a:t>The situation an officer finds themselves in often dictates the outcome</a:t>
            </a:r>
          </a:p>
          <a:p>
            <a:pPr marL="457200" indent="-457200" fontAlgn="auto">
              <a:spcBef>
                <a:spcPts val="0"/>
              </a:spcBef>
              <a:spcAft>
                <a:spcPts val="0"/>
              </a:spcAft>
              <a:buFont typeface="Wingdings" panose="05000000000000000000" pitchFamily="2" charset="2"/>
              <a:buChar char="§"/>
            </a:pPr>
            <a:r>
              <a:rPr lang="en-US" sz="2800" dirty="0" smtClean="0"/>
              <a:t>Could an officer have done something different – “Of course.” There are always other possibilities when we know the outcome in hindsight.</a:t>
            </a:r>
          </a:p>
          <a:p>
            <a:pPr marL="457200" indent="-457200" fontAlgn="auto">
              <a:spcBef>
                <a:spcPts val="0"/>
              </a:spcBef>
              <a:spcAft>
                <a:spcPts val="0"/>
              </a:spcAft>
              <a:buFont typeface="Wingdings" panose="05000000000000000000" pitchFamily="2" charset="2"/>
              <a:buChar char="§"/>
            </a:pPr>
            <a:r>
              <a:rPr lang="en-US" sz="2800" dirty="0" smtClean="0"/>
              <a:t>Officers must deal in real time probabilities  based on their perception, training, experience, and judgment.</a:t>
            </a:r>
          </a:p>
          <a:p>
            <a:pPr marL="457200" indent="-457200" fontAlgn="auto">
              <a:spcBef>
                <a:spcPts val="0"/>
              </a:spcBef>
              <a:spcAft>
                <a:spcPts val="0"/>
              </a:spcAft>
              <a:buFont typeface="Wingdings" panose="05000000000000000000" pitchFamily="2" charset="2"/>
              <a:buChar char="§"/>
            </a:pPr>
            <a:r>
              <a:rPr lang="en-US" sz="2800" dirty="0" smtClean="0"/>
              <a:t>We are here to serve &amp; protect. This mandate pertains to the public and our officers.</a:t>
            </a:r>
          </a:p>
        </p:txBody>
      </p:sp>
      <p:sp>
        <p:nvSpPr>
          <p:cNvPr id="5" name="TextBox 4"/>
          <p:cNvSpPr txBox="1"/>
          <p:nvPr/>
        </p:nvSpPr>
        <p:spPr>
          <a:xfrm>
            <a:off x="179512" y="6510322"/>
            <a:ext cx="1440160" cy="276999"/>
          </a:xfrm>
          <a:prstGeom prst="rect">
            <a:avLst/>
          </a:prstGeom>
          <a:noFill/>
        </p:spPr>
        <p:txBody>
          <a:bodyPr wrap="square" rtlCol="0">
            <a:spAutoFit/>
          </a:bodyPr>
          <a:lstStyle/>
          <a:p>
            <a:r>
              <a:rPr lang="en-US" sz="1200" dirty="0" smtClean="0"/>
              <a:t>www.cti-home.com</a:t>
            </a:r>
            <a:endParaRPr lang="en-US" sz="1200" dirty="0"/>
          </a:p>
        </p:txBody>
      </p:sp>
    </p:spTree>
    <p:extLst>
      <p:ext uri="{BB962C8B-B14F-4D97-AF65-F5344CB8AC3E}">
        <p14:creationId xmlns:p14="http://schemas.microsoft.com/office/powerpoint/2010/main" val="485513278"/>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Thank You</a:t>
            </a:r>
            <a:endParaRPr lang="en-US" dirty="0"/>
          </a:p>
        </p:txBody>
      </p:sp>
      <p:sp>
        <p:nvSpPr>
          <p:cNvPr id="6" name="Title 1"/>
          <p:cNvSpPr txBox="1">
            <a:spLocks/>
          </p:cNvSpPr>
          <p:nvPr/>
        </p:nvSpPr>
        <p:spPr>
          <a:xfrm>
            <a:off x="-1" y="1312365"/>
            <a:ext cx="9130717" cy="86661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tx2">
                    <a:lumMod val="5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003768"/>
              </a:solidFill>
              <a:effectLst/>
              <a:uLnTx/>
              <a:uFillTx/>
              <a:latin typeface="Arial"/>
              <a:ea typeface="+mj-ea"/>
              <a:cs typeface="+mj-cs"/>
            </a:endParaRPr>
          </a:p>
        </p:txBody>
      </p:sp>
      <p:sp>
        <p:nvSpPr>
          <p:cNvPr id="8" name="TextBox 7"/>
          <p:cNvSpPr txBox="1"/>
          <p:nvPr/>
        </p:nvSpPr>
        <p:spPr>
          <a:xfrm>
            <a:off x="684546" y="1628800"/>
            <a:ext cx="7281073" cy="4401205"/>
          </a:xfrm>
          <a:prstGeom prst="rect">
            <a:avLst/>
          </a:prstGeom>
          <a:noFill/>
        </p:spPr>
        <p:txBody>
          <a:bodyPr wrap="square" rtlCol="0">
            <a:spAutoFit/>
          </a:bodyPr>
          <a:lstStyle/>
          <a:p>
            <a:pPr marL="457200" indent="-457200" fontAlgn="auto">
              <a:spcBef>
                <a:spcPts val="0"/>
              </a:spcBef>
              <a:spcAft>
                <a:spcPts val="0"/>
              </a:spcAft>
              <a:buFont typeface="Wingdings" panose="05000000000000000000" pitchFamily="2" charset="2"/>
              <a:buChar char="§"/>
            </a:pPr>
            <a:r>
              <a:rPr lang="en-US" sz="2800" dirty="0" smtClean="0"/>
              <a:t>We welcome your questions and comments at this time.</a:t>
            </a:r>
          </a:p>
          <a:p>
            <a:pPr marL="457200" indent="-457200" fontAlgn="auto">
              <a:spcBef>
                <a:spcPts val="0"/>
              </a:spcBef>
              <a:spcAft>
                <a:spcPts val="0"/>
              </a:spcAft>
              <a:buFont typeface="Wingdings" panose="05000000000000000000" pitchFamily="2" charset="2"/>
              <a:buChar char="§"/>
            </a:pPr>
            <a:r>
              <a:rPr lang="en-US" sz="2800" dirty="0" smtClean="0"/>
              <a:t>You are welcome to a copy of this presentation.</a:t>
            </a:r>
          </a:p>
          <a:p>
            <a:pPr marL="457200" indent="-457200" fontAlgn="auto">
              <a:spcBef>
                <a:spcPts val="0"/>
              </a:spcBef>
              <a:spcAft>
                <a:spcPts val="0"/>
              </a:spcAft>
              <a:buFont typeface="Wingdings" panose="05000000000000000000" pitchFamily="2" charset="2"/>
              <a:buChar char="§"/>
            </a:pPr>
            <a:r>
              <a:rPr lang="en-US" sz="2800" dirty="0" smtClean="0"/>
              <a:t>All footnotes on the slides are referenced on the handout and you can follow the links for additional information.</a:t>
            </a:r>
          </a:p>
          <a:p>
            <a:pPr marL="457200" indent="-457200" fontAlgn="auto">
              <a:spcBef>
                <a:spcPts val="0"/>
              </a:spcBef>
              <a:spcAft>
                <a:spcPts val="0"/>
              </a:spcAft>
              <a:buFont typeface="Wingdings" panose="05000000000000000000" pitchFamily="2" charset="2"/>
              <a:buChar char="§"/>
            </a:pPr>
            <a:endParaRPr lang="en-US" sz="2800" dirty="0" smtClean="0"/>
          </a:p>
          <a:p>
            <a:pPr marL="457200" indent="-457200" fontAlgn="auto">
              <a:spcBef>
                <a:spcPts val="0"/>
              </a:spcBef>
              <a:spcAft>
                <a:spcPts val="0"/>
              </a:spcAft>
              <a:buFont typeface="Wingdings" panose="05000000000000000000" pitchFamily="2" charset="2"/>
              <a:buChar char="§"/>
            </a:pPr>
            <a:r>
              <a:rPr lang="en-US" sz="2800" dirty="0" smtClean="0"/>
              <a:t>Questions?</a:t>
            </a:r>
          </a:p>
          <a:p>
            <a:pPr marL="457200" indent="-457200" fontAlgn="auto">
              <a:spcBef>
                <a:spcPts val="0"/>
              </a:spcBef>
              <a:spcAft>
                <a:spcPts val="0"/>
              </a:spcAft>
              <a:buFont typeface="Wingdings" panose="05000000000000000000" pitchFamily="2" charset="2"/>
              <a:buChar char="§"/>
            </a:pPr>
            <a:endParaRPr lang="en-US" sz="2800" dirty="0" smtClean="0"/>
          </a:p>
        </p:txBody>
      </p:sp>
      <p:sp>
        <p:nvSpPr>
          <p:cNvPr id="5" name="TextBox 4"/>
          <p:cNvSpPr txBox="1"/>
          <p:nvPr/>
        </p:nvSpPr>
        <p:spPr>
          <a:xfrm>
            <a:off x="179512" y="6510322"/>
            <a:ext cx="1440160" cy="276999"/>
          </a:xfrm>
          <a:prstGeom prst="rect">
            <a:avLst/>
          </a:prstGeom>
          <a:noFill/>
        </p:spPr>
        <p:txBody>
          <a:bodyPr wrap="square" rtlCol="0">
            <a:spAutoFit/>
          </a:bodyPr>
          <a:lstStyle/>
          <a:p>
            <a:r>
              <a:rPr lang="en-US" sz="1200" dirty="0" smtClean="0"/>
              <a:t>www.cti-home.com</a:t>
            </a:r>
            <a:endParaRPr lang="en-US" sz="1200" dirty="0"/>
          </a:p>
        </p:txBody>
      </p:sp>
    </p:spTree>
    <p:extLst>
      <p:ext uri="{BB962C8B-B14F-4D97-AF65-F5344CB8AC3E}">
        <p14:creationId xmlns:p14="http://schemas.microsoft.com/office/powerpoint/2010/main" val="4276168576"/>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r>
              <a:rPr lang="en-US" dirty="0" smtClean="0"/>
              <a:t>Changes</a:t>
            </a:r>
            <a:endParaRPr lang="en-US" dirty="0"/>
          </a:p>
        </p:txBody>
      </p:sp>
      <p:sp>
        <p:nvSpPr>
          <p:cNvPr id="6" name="Title 1"/>
          <p:cNvSpPr txBox="1">
            <a:spLocks/>
          </p:cNvSpPr>
          <p:nvPr/>
        </p:nvSpPr>
        <p:spPr>
          <a:xfrm>
            <a:off x="-1" y="1312365"/>
            <a:ext cx="9130717" cy="86661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tx2">
                    <a:lumMod val="5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003768"/>
              </a:solidFill>
              <a:effectLst/>
              <a:uLnTx/>
              <a:uFillTx/>
              <a:latin typeface="Arial"/>
              <a:ea typeface="+mj-ea"/>
              <a:cs typeface="+mj-cs"/>
            </a:endParaRPr>
          </a:p>
        </p:txBody>
      </p:sp>
      <p:sp>
        <p:nvSpPr>
          <p:cNvPr id="8" name="TextBox 7"/>
          <p:cNvSpPr txBox="1"/>
          <p:nvPr/>
        </p:nvSpPr>
        <p:spPr>
          <a:xfrm>
            <a:off x="684546" y="1628800"/>
            <a:ext cx="7281073" cy="2677656"/>
          </a:xfrm>
          <a:prstGeom prst="rect">
            <a:avLst/>
          </a:prstGeom>
          <a:noFill/>
        </p:spPr>
        <p:txBody>
          <a:bodyPr wrap="square" rtlCol="0">
            <a:spAutoFit/>
          </a:bodyPr>
          <a:lstStyle/>
          <a:p>
            <a:pPr marL="457200" indent="-457200" fontAlgn="auto">
              <a:spcBef>
                <a:spcPts val="0"/>
              </a:spcBef>
              <a:spcAft>
                <a:spcPts val="0"/>
              </a:spcAft>
              <a:buFont typeface="Wingdings" panose="05000000000000000000" pitchFamily="2" charset="2"/>
              <a:buChar char="§"/>
            </a:pPr>
            <a:r>
              <a:rPr lang="en-US" sz="2800" dirty="0" smtClean="0"/>
              <a:t>Please send your comments and/or recommended changes to this presentation to: </a:t>
            </a:r>
            <a:r>
              <a:rPr lang="en-US" sz="2800" dirty="0" smtClean="0">
                <a:hlinkClick r:id="rId3"/>
              </a:rPr>
              <a:t>craiggeis@cti-home.com</a:t>
            </a:r>
            <a:endParaRPr lang="en-US" sz="2800" dirty="0" smtClean="0"/>
          </a:p>
          <a:p>
            <a:pPr marL="457200" indent="-457200" fontAlgn="auto">
              <a:spcBef>
                <a:spcPts val="0"/>
              </a:spcBef>
              <a:spcAft>
                <a:spcPts val="0"/>
              </a:spcAft>
              <a:buFont typeface="Wingdings" panose="05000000000000000000" pitchFamily="2" charset="2"/>
              <a:buChar char="§"/>
            </a:pPr>
            <a:endParaRPr lang="en-US" sz="2800" dirty="0"/>
          </a:p>
          <a:p>
            <a:pPr marL="457200" indent="-457200" fontAlgn="auto">
              <a:spcBef>
                <a:spcPts val="0"/>
              </a:spcBef>
              <a:spcAft>
                <a:spcPts val="0"/>
              </a:spcAft>
              <a:buFont typeface="Wingdings" panose="05000000000000000000" pitchFamily="2" charset="2"/>
              <a:buChar char="§"/>
            </a:pPr>
            <a:r>
              <a:rPr lang="en-US" sz="2800" dirty="0" smtClean="0"/>
              <a:t>As updates are made, I will </a:t>
            </a:r>
            <a:r>
              <a:rPr lang="en-US" sz="2800" smtClean="0"/>
              <a:t>redistribute them.</a:t>
            </a:r>
            <a:endParaRPr lang="en-US" sz="2800" dirty="0" smtClean="0"/>
          </a:p>
          <a:p>
            <a:pPr marL="457200" indent="-457200" fontAlgn="auto">
              <a:spcBef>
                <a:spcPts val="0"/>
              </a:spcBef>
              <a:spcAft>
                <a:spcPts val="0"/>
              </a:spcAft>
              <a:buFont typeface="Wingdings" panose="05000000000000000000" pitchFamily="2" charset="2"/>
              <a:buChar char="§"/>
            </a:pPr>
            <a:endParaRPr lang="en-US" sz="2800" dirty="0" smtClean="0"/>
          </a:p>
        </p:txBody>
      </p:sp>
      <p:sp>
        <p:nvSpPr>
          <p:cNvPr id="5" name="TextBox 4"/>
          <p:cNvSpPr txBox="1"/>
          <p:nvPr/>
        </p:nvSpPr>
        <p:spPr>
          <a:xfrm>
            <a:off x="179512" y="6510322"/>
            <a:ext cx="1440160" cy="276999"/>
          </a:xfrm>
          <a:prstGeom prst="rect">
            <a:avLst/>
          </a:prstGeom>
          <a:noFill/>
        </p:spPr>
        <p:txBody>
          <a:bodyPr wrap="square" rtlCol="0">
            <a:spAutoFit/>
          </a:bodyPr>
          <a:lstStyle/>
          <a:p>
            <a:r>
              <a:rPr lang="en-US" sz="1200" dirty="0" smtClean="0"/>
              <a:t>www.cti-home.com</a:t>
            </a:r>
            <a:endParaRPr lang="en-US" sz="1200" dirty="0"/>
          </a:p>
        </p:txBody>
      </p:sp>
    </p:spTree>
    <p:extLst>
      <p:ext uri="{BB962C8B-B14F-4D97-AF65-F5344CB8AC3E}">
        <p14:creationId xmlns:p14="http://schemas.microsoft.com/office/powerpoint/2010/main" val="354852961"/>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r>
              <a:rPr lang="en-US" dirty="0" smtClean="0"/>
              <a:t>References</a:t>
            </a:r>
            <a:endParaRPr lang="en-US" dirty="0"/>
          </a:p>
        </p:txBody>
      </p:sp>
      <p:sp>
        <p:nvSpPr>
          <p:cNvPr id="6" name="Title 1"/>
          <p:cNvSpPr txBox="1">
            <a:spLocks/>
          </p:cNvSpPr>
          <p:nvPr/>
        </p:nvSpPr>
        <p:spPr>
          <a:xfrm>
            <a:off x="-1" y="1312365"/>
            <a:ext cx="9130717" cy="86661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tx2">
                    <a:lumMod val="5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003768"/>
              </a:solidFill>
              <a:effectLst/>
              <a:uLnTx/>
              <a:uFillTx/>
              <a:latin typeface="Arial"/>
              <a:ea typeface="+mj-ea"/>
              <a:cs typeface="+mj-cs"/>
            </a:endParaRPr>
          </a:p>
        </p:txBody>
      </p:sp>
      <p:sp>
        <p:nvSpPr>
          <p:cNvPr id="5" name="TextBox 4"/>
          <p:cNvSpPr txBox="1"/>
          <p:nvPr/>
        </p:nvSpPr>
        <p:spPr>
          <a:xfrm>
            <a:off x="179512" y="6510322"/>
            <a:ext cx="1440160" cy="276999"/>
          </a:xfrm>
          <a:prstGeom prst="rect">
            <a:avLst/>
          </a:prstGeom>
          <a:noFill/>
        </p:spPr>
        <p:txBody>
          <a:bodyPr wrap="square" rtlCol="0">
            <a:spAutoFit/>
          </a:bodyPr>
          <a:lstStyle/>
          <a:p>
            <a:r>
              <a:rPr lang="en-US" sz="1200" dirty="0" smtClean="0"/>
              <a:t>www.cti-home.com</a:t>
            </a:r>
            <a:endParaRPr lang="en-US" sz="1200" dirty="0"/>
          </a:p>
        </p:txBody>
      </p:sp>
      <p:sp>
        <p:nvSpPr>
          <p:cNvPr id="4" name="Rectangle 3"/>
          <p:cNvSpPr/>
          <p:nvPr/>
        </p:nvSpPr>
        <p:spPr>
          <a:xfrm>
            <a:off x="460901" y="1196752"/>
            <a:ext cx="8208912" cy="5262979"/>
          </a:xfrm>
          <a:prstGeom prst="rect">
            <a:avLst/>
          </a:prstGeom>
        </p:spPr>
        <p:txBody>
          <a:bodyPr wrap="square">
            <a:spAutoFit/>
          </a:bodyPr>
          <a:lstStyle/>
          <a:p>
            <a:pPr marL="119063" lvl="1" indent="-119063" defTabSz="344488"/>
            <a:r>
              <a:rPr lang="en-US" sz="2400" baseline="30000" dirty="0" smtClean="0">
                <a:solidFill>
                  <a:prstClr val="black"/>
                </a:solidFill>
              </a:rPr>
              <a:t>1</a:t>
            </a:r>
            <a:r>
              <a:rPr lang="en-US" sz="2400" dirty="0" smtClean="0">
                <a:solidFill>
                  <a:prstClr val="black"/>
                </a:solidFill>
              </a:rPr>
              <a:t> IACP </a:t>
            </a:r>
            <a:r>
              <a:rPr lang="en-US" sz="2400" dirty="0">
                <a:solidFill>
                  <a:prstClr val="black"/>
                </a:solidFill>
              </a:rPr>
              <a:t>(2012) Emerging Use of Force Issues; Balancing Public and Officer Safety. Retrieved </a:t>
            </a:r>
            <a:r>
              <a:rPr lang="en-US" sz="2400" dirty="0" smtClean="0">
                <a:solidFill>
                  <a:prstClr val="black"/>
                </a:solidFill>
              </a:rPr>
              <a:t>from: </a:t>
            </a:r>
            <a:r>
              <a:rPr lang="en-US" sz="2400" dirty="0" smtClean="0">
                <a:solidFill>
                  <a:prstClr val="black"/>
                </a:solidFill>
                <a:hlinkClick r:id="rId3"/>
              </a:rPr>
              <a:t>http</a:t>
            </a:r>
            <a:r>
              <a:rPr lang="en-US" sz="2400" dirty="0">
                <a:solidFill>
                  <a:prstClr val="black"/>
                </a:solidFill>
                <a:hlinkClick r:id="rId3"/>
              </a:rPr>
              <a:t>://</a:t>
            </a:r>
            <a:r>
              <a:rPr lang="en-US" sz="2400" dirty="0" smtClean="0">
                <a:solidFill>
                  <a:prstClr val="black"/>
                </a:solidFill>
                <a:hlinkClick r:id="rId3"/>
              </a:rPr>
              <a:t>www.theiacp.org/portals/0/pdfs/emerginguseofforceissues041612.pdf</a:t>
            </a:r>
            <a:endParaRPr lang="en-US" sz="2400" dirty="0" smtClean="0">
              <a:solidFill>
                <a:prstClr val="black"/>
              </a:solidFill>
            </a:endParaRPr>
          </a:p>
          <a:p>
            <a:pPr marL="344488" indent="-344488"/>
            <a:r>
              <a:rPr lang="en-US" sz="2400" baseline="30000" dirty="0" smtClean="0">
                <a:cs typeface="Times New Roman" panose="02020603050405020304" pitchFamily="18" charset="0"/>
              </a:rPr>
              <a:t>2 </a:t>
            </a:r>
            <a:r>
              <a:rPr lang="en-US" sz="2400" dirty="0" smtClean="0">
                <a:cs typeface="Times New Roman" panose="02020603050405020304" pitchFamily="18" charset="0"/>
              </a:rPr>
              <a:t>Tennessee  v. Garner </a:t>
            </a:r>
            <a:r>
              <a:rPr lang="en-US" sz="2400" u="sng" dirty="0" smtClean="0">
                <a:cs typeface="Times New Roman" panose="02020603050405020304" pitchFamily="18" charset="0"/>
                <a:hlinkClick r:id="rId4"/>
              </a:rPr>
              <a:t>Tennessee </a:t>
            </a:r>
            <a:r>
              <a:rPr lang="en-US" sz="2400" u="sng" dirty="0">
                <a:cs typeface="Times New Roman" panose="02020603050405020304" pitchFamily="18" charset="0"/>
                <a:hlinkClick r:id="rId4"/>
              </a:rPr>
              <a:t>v. Garner, 471 U.S. 1 (1985</a:t>
            </a:r>
            <a:r>
              <a:rPr lang="en-US" sz="2400" u="sng" baseline="30000" dirty="0">
                <a:cs typeface="Times New Roman" panose="02020603050405020304" pitchFamily="18" charset="0"/>
                <a:hlinkClick r:id="rId4"/>
              </a:rPr>
              <a:t>)</a:t>
            </a:r>
            <a:endParaRPr lang="en-US" sz="2400" dirty="0">
              <a:cs typeface="Times New Roman" panose="02020603050405020304" pitchFamily="18" charset="0"/>
            </a:endParaRPr>
          </a:p>
          <a:p>
            <a:pPr marL="166688" indent="-166688"/>
            <a:r>
              <a:rPr lang="en-US" sz="2400" baseline="30000" dirty="0">
                <a:cs typeface="Times New Roman" panose="02020603050405020304" pitchFamily="18" charset="0"/>
              </a:rPr>
              <a:t>3</a:t>
            </a:r>
            <a:r>
              <a:rPr lang="en-US" sz="2400" baseline="30000" dirty="0" smtClean="0">
                <a:cs typeface="Times New Roman" panose="02020603050405020304" pitchFamily="18" charset="0"/>
              </a:rPr>
              <a:t> </a:t>
            </a:r>
            <a:r>
              <a:rPr lang="en-US" sz="2400" dirty="0" smtClean="0">
                <a:cs typeface="Times New Roman" panose="02020603050405020304" pitchFamily="18" charset="0"/>
              </a:rPr>
              <a:t>Graham v. Conner </a:t>
            </a:r>
            <a:r>
              <a:rPr lang="en-US" sz="2400" u="sng" dirty="0" smtClean="0">
                <a:cs typeface="Times New Roman" panose="02020603050405020304" pitchFamily="18" charset="0"/>
                <a:hlinkClick r:id="rId5"/>
              </a:rPr>
              <a:t>Graham </a:t>
            </a:r>
            <a:r>
              <a:rPr lang="en-US" sz="2400" u="sng" dirty="0">
                <a:cs typeface="Times New Roman" panose="02020603050405020304" pitchFamily="18" charset="0"/>
                <a:hlinkClick r:id="rId5"/>
              </a:rPr>
              <a:t>v. Conner, 490 U.S. 386 (1989) United States Supreme Court</a:t>
            </a:r>
            <a:endParaRPr lang="en-US" sz="2400" dirty="0">
              <a:cs typeface="Times New Roman" panose="02020603050405020304" pitchFamily="18" charset="0"/>
            </a:endParaRPr>
          </a:p>
          <a:p>
            <a:r>
              <a:rPr lang="en-US" sz="2400" baseline="30000" dirty="0">
                <a:cs typeface="Times New Roman" panose="02020603050405020304" pitchFamily="18" charset="0"/>
              </a:rPr>
              <a:t>4</a:t>
            </a:r>
            <a:r>
              <a:rPr lang="en-US" sz="2400" baseline="30000" dirty="0" smtClean="0">
                <a:cs typeface="Times New Roman" panose="02020603050405020304" pitchFamily="18" charset="0"/>
              </a:rPr>
              <a:t> </a:t>
            </a:r>
            <a:r>
              <a:rPr lang="en-US" sz="2400" dirty="0" smtClean="0">
                <a:cs typeface="Times New Roman" panose="02020603050405020304" pitchFamily="18" charset="0"/>
              </a:rPr>
              <a:t>California Penal Code </a:t>
            </a:r>
            <a:r>
              <a:rPr lang="en-US" sz="2400" u="sng" dirty="0" smtClean="0">
                <a:cs typeface="Times New Roman" panose="02020603050405020304" pitchFamily="18" charset="0"/>
                <a:hlinkClick r:id="rId6"/>
              </a:rPr>
              <a:t>California </a:t>
            </a:r>
            <a:r>
              <a:rPr lang="en-US" sz="2400" u="sng" dirty="0">
                <a:cs typeface="Times New Roman" panose="02020603050405020304" pitchFamily="18" charset="0"/>
                <a:hlinkClick r:id="rId6"/>
              </a:rPr>
              <a:t>Penal Code 835a</a:t>
            </a:r>
            <a:endParaRPr lang="en-US" sz="2400" dirty="0">
              <a:cs typeface="Times New Roman" panose="02020603050405020304" pitchFamily="18" charset="0"/>
            </a:endParaRPr>
          </a:p>
          <a:p>
            <a:pPr marL="166688" indent="-166688"/>
            <a:r>
              <a:rPr lang="en-US" sz="2400" baseline="30000" dirty="0">
                <a:cs typeface="Times New Roman" panose="02020603050405020304" pitchFamily="18" charset="0"/>
              </a:rPr>
              <a:t>5</a:t>
            </a:r>
            <a:r>
              <a:rPr lang="en-US" sz="2400" dirty="0" smtClean="0">
                <a:cs typeface="Times New Roman" panose="02020603050405020304" pitchFamily="18" charset="0"/>
              </a:rPr>
              <a:t> Use of Force Continuum </a:t>
            </a:r>
            <a:r>
              <a:rPr lang="en-US" sz="2400" u="sng" dirty="0" smtClean="0">
                <a:cs typeface="Times New Roman" panose="02020603050405020304" pitchFamily="18" charset="0"/>
                <a:hlinkClick r:id="rId7"/>
              </a:rPr>
              <a:t>Use </a:t>
            </a:r>
            <a:r>
              <a:rPr lang="en-US" sz="2400" u="sng" dirty="0">
                <a:cs typeface="Times New Roman" panose="02020603050405020304" pitchFamily="18" charset="0"/>
                <a:hlinkClick r:id="rId7"/>
              </a:rPr>
              <a:t>of Force Continuum</a:t>
            </a:r>
            <a:r>
              <a:rPr lang="en-US" sz="2400" dirty="0">
                <a:cs typeface="Times New Roman" panose="02020603050405020304" pitchFamily="18" charset="0"/>
              </a:rPr>
              <a:t>: </a:t>
            </a:r>
            <a:r>
              <a:rPr lang="en-US" sz="2400" dirty="0" smtClean="0">
                <a:cs typeface="Times New Roman" panose="02020603050405020304" pitchFamily="18" charset="0"/>
              </a:rPr>
              <a:t> National </a:t>
            </a:r>
            <a:r>
              <a:rPr lang="en-US" sz="2400" dirty="0">
                <a:cs typeface="Times New Roman" panose="02020603050405020304" pitchFamily="18" charset="0"/>
              </a:rPr>
              <a:t>Institute of Justice</a:t>
            </a:r>
          </a:p>
          <a:p>
            <a:pPr marL="119063" indent="-119063"/>
            <a:r>
              <a:rPr lang="en-US" sz="2400" baseline="30000" dirty="0">
                <a:cs typeface="Times New Roman" panose="02020603050405020304" pitchFamily="18" charset="0"/>
              </a:rPr>
              <a:t>6</a:t>
            </a:r>
            <a:r>
              <a:rPr lang="en-US" sz="2400" dirty="0" smtClean="0">
                <a:cs typeface="Times New Roman" panose="02020603050405020304" pitchFamily="18" charset="0"/>
              </a:rPr>
              <a:t> Use of Force by the Police </a:t>
            </a:r>
            <a:r>
              <a:rPr lang="en-US" sz="2400" u="sng" dirty="0" smtClean="0">
                <a:cs typeface="Times New Roman" panose="02020603050405020304" pitchFamily="18" charset="0"/>
                <a:hlinkClick r:id="rId8"/>
              </a:rPr>
              <a:t>Use </a:t>
            </a:r>
            <a:r>
              <a:rPr lang="en-US" sz="2400" u="sng" dirty="0">
                <a:cs typeface="Times New Roman" panose="02020603050405020304" pitchFamily="18" charset="0"/>
                <a:hlinkClick r:id="rId8"/>
              </a:rPr>
              <a:t>of Force by Police</a:t>
            </a:r>
            <a:r>
              <a:rPr lang="en-US" sz="2400" dirty="0">
                <a:cs typeface="Times New Roman" panose="02020603050405020304" pitchFamily="18" charset="0"/>
              </a:rPr>
              <a:t>: </a:t>
            </a:r>
            <a:r>
              <a:rPr lang="en-US" sz="2400" dirty="0" smtClean="0">
                <a:cs typeface="Times New Roman" panose="02020603050405020304" pitchFamily="18" charset="0"/>
              </a:rPr>
              <a:t> Overview </a:t>
            </a:r>
            <a:r>
              <a:rPr lang="en-US" sz="2400" dirty="0">
                <a:cs typeface="Times New Roman" panose="02020603050405020304" pitchFamily="18" charset="0"/>
              </a:rPr>
              <a:t>of National and Local Data (Washington, D.C.: National Institute of Justice and Bureau of Justice Statistics, 1999)</a:t>
            </a:r>
          </a:p>
          <a:p>
            <a:endParaRPr lang="en-US" sz="2000" dirty="0">
              <a:cs typeface="Times New Roman" panose="02020603050405020304" pitchFamily="18" charset="0"/>
            </a:endParaRPr>
          </a:p>
        </p:txBody>
      </p:sp>
    </p:spTree>
    <p:extLst>
      <p:ext uri="{BB962C8B-B14F-4D97-AF65-F5344CB8AC3E}">
        <p14:creationId xmlns:p14="http://schemas.microsoft.com/office/powerpoint/2010/main" val="681682471"/>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r>
              <a:rPr lang="en-US" dirty="0" smtClean="0"/>
              <a:t>References</a:t>
            </a:r>
            <a:endParaRPr lang="en-US" dirty="0"/>
          </a:p>
        </p:txBody>
      </p:sp>
      <p:sp>
        <p:nvSpPr>
          <p:cNvPr id="6" name="Title 1"/>
          <p:cNvSpPr txBox="1">
            <a:spLocks/>
          </p:cNvSpPr>
          <p:nvPr/>
        </p:nvSpPr>
        <p:spPr>
          <a:xfrm>
            <a:off x="-1" y="1312365"/>
            <a:ext cx="9130717" cy="86661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tx2">
                    <a:lumMod val="5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003768"/>
              </a:solidFill>
              <a:effectLst/>
              <a:uLnTx/>
              <a:uFillTx/>
              <a:latin typeface="Arial"/>
              <a:ea typeface="+mj-ea"/>
              <a:cs typeface="+mj-cs"/>
            </a:endParaRPr>
          </a:p>
        </p:txBody>
      </p:sp>
      <p:sp>
        <p:nvSpPr>
          <p:cNvPr id="5" name="TextBox 4"/>
          <p:cNvSpPr txBox="1"/>
          <p:nvPr/>
        </p:nvSpPr>
        <p:spPr>
          <a:xfrm>
            <a:off x="179512" y="6510322"/>
            <a:ext cx="1440160" cy="276999"/>
          </a:xfrm>
          <a:prstGeom prst="rect">
            <a:avLst/>
          </a:prstGeom>
          <a:noFill/>
        </p:spPr>
        <p:txBody>
          <a:bodyPr wrap="square" rtlCol="0">
            <a:spAutoFit/>
          </a:bodyPr>
          <a:lstStyle/>
          <a:p>
            <a:r>
              <a:rPr lang="en-US" sz="1200" dirty="0" smtClean="0"/>
              <a:t>www.cti-home.com</a:t>
            </a:r>
            <a:endParaRPr lang="en-US" sz="1200" dirty="0"/>
          </a:p>
        </p:txBody>
      </p:sp>
      <p:sp>
        <p:nvSpPr>
          <p:cNvPr id="4" name="Rectangle 3"/>
          <p:cNvSpPr/>
          <p:nvPr/>
        </p:nvSpPr>
        <p:spPr>
          <a:xfrm>
            <a:off x="460901" y="1196752"/>
            <a:ext cx="8208912" cy="5262979"/>
          </a:xfrm>
          <a:prstGeom prst="rect">
            <a:avLst/>
          </a:prstGeom>
        </p:spPr>
        <p:txBody>
          <a:bodyPr wrap="square">
            <a:spAutoFit/>
          </a:bodyPr>
          <a:lstStyle/>
          <a:p>
            <a:pPr marL="119063" lvl="1" indent="-119063"/>
            <a:r>
              <a:rPr lang="en-US" sz="2400" baseline="30000" dirty="0">
                <a:solidFill>
                  <a:prstClr val="black"/>
                </a:solidFill>
              </a:rPr>
              <a:t>7</a:t>
            </a:r>
            <a:r>
              <a:rPr lang="en-US" sz="2400" dirty="0" smtClean="0">
                <a:solidFill>
                  <a:prstClr val="black"/>
                </a:solidFill>
              </a:rPr>
              <a:t> Force Encounters </a:t>
            </a:r>
            <a:r>
              <a:rPr lang="en-US" sz="2400" u="sng" dirty="0" smtClean="0">
                <a:cs typeface="Times New Roman" panose="02020603050405020304" pitchFamily="18" charset="0"/>
                <a:hlinkClick r:id="rId3"/>
              </a:rPr>
              <a:t>California </a:t>
            </a:r>
            <a:r>
              <a:rPr lang="en-US" sz="2400" u="sng" dirty="0">
                <a:cs typeface="Times New Roman" panose="02020603050405020304" pitchFamily="18" charset="0"/>
                <a:hlinkClick r:id="rId3"/>
              </a:rPr>
              <a:t>Training Institute</a:t>
            </a:r>
            <a:r>
              <a:rPr lang="en-US" sz="2400" dirty="0">
                <a:cs typeface="Times New Roman" panose="02020603050405020304" pitchFamily="18" charset="0"/>
              </a:rPr>
              <a:t>: Human Factor &amp; Force Encounters Training</a:t>
            </a:r>
          </a:p>
          <a:p>
            <a:pPr marL="166688" indent="-166688"/>
            <a:r>
              <a:rPr lang="en-US" sz="2400" baseline="30000" dirty="0">
                <a:cs typeface="Times New Roman" panose="02020603050405020304" pitchFamily="18" charset="0"/>
              </a:rPr>
              <a:t>8</a:t>
            </a:r>
            <a:r>
              <a:rPr lang="en-US" sz="2400" dirty="0" smtClean="0">
                <a:cs typeface="Times New Roman" panose="02020603050405020304" pitchFamily="18" charset="0"/>
              </a:rPr>
              <a:t> OODA Loop </a:t>
            </a:r>
            <a:r>
              <a:rPr lang="en-US" sz="2400" u="sng" dirty="0" smtClean="0">
                <a:cs typeface="Times New Roman" panose="02020603050405020304" pitchFamily="18" charset="0"/>
                <a:hlinkClick r:id="rId4"/>
              </a:rPr>
              <a:t>O.O.D.A </a:t>
            </a:r>
            <a:r>
              <a:rPr lang="en-US" sz="2400" u="sng" dirty="0">
                <a:cs typeface="Times New Roman" panose="02020603050405020304" pitchFamily="18" charset="0"/>
                <a:hlinkClick r:id="rId4"/>
              </a:rPr>
              <a:t>Loop and How We Use It</a:t>
            </a:r>
            <a:r>
              <a:rPr lang="en-US" sz="2400" dirty="0">
                <a:cs typeface="Times New Roman" panose="02020603050405020304" pitchFamily="18" charset="0"/>
              </a:rPr>
              <a:t> - Tracy A. Hightower: Tactical Response</a:t>
            </a:r>
          </a:p>
          <a:p>
            <a:pPr marL="119063" indent="-119063"/>
            <a:r>
              <a:rPr lang="en-US" sz="2400" baseline="30000" dirty="0" smtClean="0">
                <a:cs typeface="Times New Roman" panose="02020603050405020304" pitchFamily="18" charset="0"/>
              </a:rPr>
              <a:t>9</a:t>
            </a:r>
            <a:r>
              <a:rPr lang="en-US" sz="2400" dirty="0" smtClean="0">
                <a:cs typeface="Times New Roman" panose="02020603050405020304" pitchFamily="18" charset="0"/>
              </a:rPr>
              <a:t> </a:t>
            </a:r>
            <a:r>
              <a:rPr lang="en-US" sz="2400" dirty="0">
                <a:cs typeface="Times New Roman" panose="02020603050405020304" pitchFamily="18" charset="0"/>
              </a:rPr>
              <a:t>How Fast the Suspect Can be in 11 Different Shooting Positions – Police Marksman November/December 2000 - Research conducted by Force Science </a:t>
            </a:r>
            <a:r>
              <a:rPr lang="en-US" sz="2400" dirty="0" smtClean="0">
                <a:cs typeface="Times New Roman" panose="02020603050405020304" pitchFamily="18" charset="0"/>
              </a:rPr>
              <a:t>Institute </a:t>
            </a:r>
            <a:r>
              <a:rPr lang="en-US" sz="2400" u="sng" dirty="0" smtClean="0">
                <a:cs typeface="Times New Roman" panose="02020603050405020304" pitchFamily="18" charset="0"/>
                <a:hlinkClick r:id="rId5"/>
              </a:rPr>
              <a:t>Why </a:t>
            </a:r>
            <a:r>
              <a:rPr lang="en-US" sz="2400" u="sng" dirty="0">
                <a:cs typeface="Times New Roman" panose="02020603050405020304" pitchFamily="18" charset="0"/>
                <a:hlinkClick r:id="rId5"/>
              </a:rPr>
              <a:t>Is the Suspect Shot In the Back?</a:t>
            </a:r>
            <a:r>
              <a:rPr lang="en-US" sz="2400" dirty="0">
                <a:cs typeface="Times New Roman" panose="02020603050405020304" pitchFamily="18" charset="0"/>
              </a:rPr>
              <a:t> </a:t>
            </a:r>
            <a:endParaRPr lang="en-US" sz="2400" dirty="0" smtClean="0">
              <a:cs typeface="Times New Roman" panose="02020603050405020304" pitchFamily="18" charset="0"/>
            </a:endParaRPr>
          </a:p>
          <a:p>
            <a:pPr marL="285750" indent="-285750"/>
            <a:r>
              <a:rPr lang="en-US" sz="2400" baseline="30000" dirty="0" smtClean="0">
                <a:cs typeface="Times New Roman" panose="02020603050405020304" pitchFamily="18" charset="0"/>
              </a:rPr>
              <a:t>10</a:t>
            </a:r>
            <a:r>
              <a:rPr lang="en-US" sz="2400" dirty="0">
                <a:cs typeface="Times New Roman" panose="02020603050405020304" pitchFamily="18" charset="0"/>
              </a:rPr>
              <a:t> Police Marksman Nov/Dec 2002: Research conducted by Force Science Institute </a:t>
            </a:r>
            <a:r>
              <a:rPr lang="en-US" sz="2400" u="sng" dirty="0" smtClean="0">
                <a:cs typeface="Times New Roman" panose="02020603050405020304" pitchFamily="18" charset="0"/>
                <a:hlinkClick r:id="rId6"/>
              </a:rPr>
              <a:t>Biomechanics </a:t>
            </a:r>
            <a:r>
              <a:rPr lang="en-US" sz="2400" u="sng" dirty="0">
                <a:cs typeface="Times New Roman" panose="02020603050405020304" pitchFamily="18" charset="0"/>
                <a:hlinkClick r:id="rId6"/>
              </a:rPr>
              <a:t>of Lethal Force Encounters</a:t>
            </a:r>
            <a:r>
              <a:rPr lang="en-US" sz="2400" dirty="0">
                <a:cs typeface="Times New Roman" panose="02020603050405020304" pitchFamily="18" charset="0"/>
              </a:rPr>
              <a:t> </a:t>
            </a:r>
            <a:r>
              <a:rPr lang="en-US" sz="2400" dirty="0" smtClean="0">
                <a:cs typeface="Times New Roman" panose="02020603050405020304" pitchFamily="18" charset="0"/>
              </a:rPr>
              <a:t> </a:t>
            </a:r>
            <a:endParaRPr lang="en-US" sz="2400" dirty="0">
              <a:cs typeface="Times New Roman" panose="02020603050405020304" pitchFamily="18" charset="0"/>
            </a:endParaRPr>
          </a:p>
          <a:p>
            <a:pPr marL="285750" indent="-285750"/>
            <a:r>
              <a:rPr lang="en-US" sz="2400" baseline="30000" dirty="0" smtClean="0">
                <a:cs typeface="Times New Roman" panose="02020603050405020304" pitchFamily="18" charset="0"/>
              </a:rPr>
              <a:t>11</a:t>
            </a:r>
            <a:r>
              <a:rPr lang="en-US" sz="2400" dirty="0" smtClean="0">
                <a:cs typeface="Times New Roman" panose="02020603050405020304" pitchFamily="18" charset="0"/>
              </a:rPr>
              <a:t> Time to start shooting? Time to stop shooting? The Tempe study. </a:t>
            </a:r>
            <a:r>
              <a:rPr lang="en-US" sz="2400" dirty="0">
                <a:cs typeface="Times New Roman" panose="02020603050405020304" pitchFamily="18" charset="0"/>
              </a:rPr>
              <a:t>– Police Marksman September/October 2003 – Research conducted by Force Science </a:t>
            </a:r>
            <a:r>
              <a:rPr lang="en-US" sz="2400" dirty="0" smtClean="0">
                <a:cs typeface="Times New Roman" panose="02020603050405020304" pitchFamily="18" charset="0"/>
              </a:rPr>
              <a:t>Institute </a:t>
            </a:r>
            <a:r>
              <a:rPr lang="en-US" sz="2400" u="sng" dirty="0" smtClean="0">
                <a:cs typeface="Times New Roman" panose="02020603050405020304" pitchFamily="18" charset="0"/>
                <a:hlinkClick r:id="rId7"/>
              </a:rPr>
              <a:t>Reaction </a:t>
            </a:r>
            <a:r>
              <a:rPr lang="en-US" sz="2400" u="sng" dirty="0">
                <a:cs typeface="Times New Roman" panose="02020603050405020304" pitchFamily="18" charset="0"/>
                <a:hlinkClick r:id="rId7"/>
              </a:rPr>
              <a:t>Time In Lethal Force </a:t>
            </a:r>
            <a:r>
              <a:rPr lang="en-US" sz="2400" u="sng" dirty="0" smtClean="0">
                <a:cs typeface="Times New Roman" panose="02020603050405020304" pitchFamily="18" charset="0"/>
                <a:hlinkClick r:id="rId7"/>
              </a:rPr>
              <a:t>Encounters</a:t>
            </a:r>
            <a:endParaRPr lang="en-US" sz="2400" dirty="0">
              <a:cs typeface="Times New Roman" panose="02020603050405020304" pitchFamily="18" charset="0"/>
            </a:endParaRPr>
          </a:p>
        </p:txBody>
      </p:sp>
    </p:spTree>
    <p:extLst>
      <p:ext uri="{BB962C8B-B14F-4D97-AF65-F5344CB8AC3E}">
        <p14:creationId xmlns:p14="http://schemas.microsoft.com/office/powerpoint/2010/main" val="1309891114"/>
      </p:ext>
    </p:extLst>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r>
              <a:rPr lang="en-US" dirty="0" smtClean="0"/>
              <a:t>References</a:t>
            </a:r>
            <a:endParaRPr lang="en-US" dirty="0"/>
          </a:p>
        </p:txBody>
      </p:sp>
      <p:sp>
        <p:nvSpPr>
          <p:cNvPr id="6" name="Title 1"/>
          <p:cNvSpPr txBox="1">
            <a:spLocks/>
          </p:cNvSpPr>
          <p:nvPr/>
        </p:nvSpPr>
        <p:spPr>
          <a:xfrm>
            <a:off x="-1" y="1312365"/>
            <a:ext cx="9130717" cy="86661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tx2">
                    <a:lumMod val="5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003768"/>
              </a:solidFill>
              <a:effectLst/>
              <a:uLnTx/>
              <a:uFillTx/>
              <a:latin typeface="Arial"/>
              <a:ea typeface="+mj-ea"/>
              <a:cs typeface="+mj-cs"/>
            </a:endParaRPr>
          </a:p>
        </p:txBody>
      </p:sp>
      <p:sp>
        <p:nvSpPr>
          <p:cNvPr id="5" name="TextBox 4"/>
          <p:cNvSpPr txBox="1"/>
          <p:nvPr/>
        </p:nvSpPr>
        <p:spPr>
          <a:xfrm>
            <a:off x="179512" y="6510322"/>
            <a:ext cx="1440160" cy="276999"/>
          </a:xfrm>
          <a:prstGeom prst="rect">
            <a:avLst/>
          </a:prstGeom>
          <a:noFill/>
        </p:spPr>
        <p:txBody>
          <a:bodyPr wrap="square" rtlCol="0">
            <a:spAutoFit/>
          </a:bodyPr>
          <a:lstStyle/>
          <a:p>
            <a:r>
              <a:rPr lang="en-US" sz="1200" dirty="0" smtClean="0"/>
              <a:t>www.cti-home.com</a:t>
            </a:r>
            <a:endParaRPr lang="en-US" sz="1200" dirty="0"/>
          </a:p>
        </p:txBody>
      </p:sp>
      <p:sp>
        <p:nvSpPr>
          <p:cNvPr id="4" name="Rectangle 3"/>
          <p:cNvSpPr/>
          <p:nvPr/>
        </p:nvSpPr>
        <p:spPr>
          <a:xfrm>
            <a:off x="460901" y="1196752"/>
            <a:ext cx="8208912" cy="4801314"/>
          </a:xfrm>
          <a:prstGeom prst="rect">
            <a:avLst/>
          </a:prstGeom>
        </p:spPr>
        <p:txBody>
          <a:bodyPr wrap="square">
            <a:spAutoFit/>
          </a:bodyPr>
          <a:lstStyle/>
          <a:p>
            <a:pPr marL="276225" lvl="1" indent="-276225"/>
            <a:r>
              <a:rPr lang="en-US" sz="2400" baseline="30000" dirty="0" smtClean="0"/>
              <a:t>12</a:t>
            </a:r>
            <a:r>
              <a:rPr lang="en-US" sz="2400" dirty="0" smtClean="0"/>
              <a:t> </a:t>
            </a:r>
            <a:r>
              <a:rPr lang="en-US" sz="2400" dirty="0"/>
              <a:t>Los Angeles Police Department (“Department”) deliberations by the Board of Police Commissioners (“BOPC”). </a:t>
            </a:r>
            <a:r>
              <a:rPr lang="en-US" sz="2400" dirty="0">
                <a:hlinkClick r:id="rId3"/>
              </a:rPr>
              <a:t>http://www.theiacp.org/portals/0/pdfs/emerginguseofforceissues041612.pdf</a:t>
            </a:r>
            <a:endParaRPr lang="en-US" sz="2400" dirty="0"/>
          </a:p>
          <a:p>
            <a:pPr marL="276225" indent="-276225"/>
            <a:r>
              <a:rPr lang="en-US" sz="2400" baseline="30000" dirty="0" smtClean="0">
                <a:cs typeface="Times New Roman" panose="02020603050405020304" pitchFamily="18" charset="0"/>
              </a:rPr>
              <a:t>13</a:t>
            </a:r>
            <a:r>
              <a:rPr lang="en-US" sz="2400" dirty="0" smtClean="0">
                <a:cs typeface="Times New Roman" panose="02020603050405020304" pitchFamily="18" charset="0"/>
                <a:hlinkClick r:id="rId4"/>
              </a:rPr>
              <a:t> </a:t>
            </a:r>
            <a:r>
              <a:rPr lang="en-US" sz="2400" dirty="0">
                <a:cs typeface="Times New Roman" panose="02020603050405020304" pitchFamily="18" charset="0"/>
              </a:rPr>
              <a:t>More Dangerous Than Imagined - Force Science Institute Newsletter </a:t>
            </a:r>
            <a:r>
              <a:rPr lang="en-US" sz="2400" dirty="0" smtClean="0">
                <a:cs typeface="Times New Roman" panose="02020603050405020304" pitchFamily="18" charset="0"/>
              </a:rPr>
              <a:t>164 </a:t>
            </a:r>
            <a:r>
              <a:rPr lang="en-US" sz="2400" u="sng" dirty="0" smtClean="0">
                <a:cs typeface="Times New Roman" panose="02020603050405020304" pitchFamily="18" charset="0"/>
                <a:hlinkClick r:id="rId4"/>
              </a:rPr>
              <a:t>Prone </a:t>
            </a:r>
            <a:r>
              <a:rPr lang="en-US" sz="2400" u="sng" dirty="0">
                <a:cs typeface="Times New Roman" panose="02020603050405020304" pitchFamily="18" charset="0"/>
                <a:hlinkClick r:id="rId4"/>
              </a:rPr>
              <a:t>Suspects</a:t>
            </a:r>
            <a:r>
              <a:rPr lang="en-US" sz="2400" dirty="0">
                <a:cs typeface="Times New Roman" panose="02020603050405020304" pitchFamily="18" charset="0"/>
              </a:rPr>
              <a:t> </a:t>
            </a:r>
            <a:endParaRPr lang="en-US" sz="2400" dirty="0" smtClean="0">
              <a:cs typeface="Times New Roman" panose="02020603050405020304" pitchFamily="18" charset="0"/>
            </a:endParaRPr>
          </a:p>
          <a:p>
            <a:pPr marL="276225" indent="-276225"/>
            <a:r>
              <a:rPr lang="en-US" sz="2400" baseline="30000" dirty="0" smtClean="0">
                <a:cs typeface="Times New Roman" panose="02020603050405020304" pitchFamily="18" charset="0"/>
              </a:rPr>
              <a:t>14</a:t>
            </a:r>
            <a:r>
              <a:rPr lang="en-US" sz="2400" dirty="0" smtClean="0">
                <a:cs typeface="Times New Roman" panose="02020603050405020304" pitchFamily="18" charset="0"/>
              </a:rPr>
              <a:t> </a:t>
            </a:r>
            <a:r>
              <a:rPr lang="en-US" sz="2400" dirty="0"/>
              <a:t>Efficacy of Police Body Cameras for Evidentiary Purposes: Fact or Fallacy? </a:t>
            </a:r>
            <a:r>
              <a:rPr lang="en-US" sz="2400" dirty="0" smtClean="0">
                <a:cs typeface="Times New Roman" panose="02020603050405020304" pitchFamily="18" charset="0"/>
                <a:hlinkClick r:id="rId5"/>
              </a:rPr>
              <a:t>http</a:t>
            </a:r>
            <a:r>
              <a:rPr lang="en-US" sz="2400" dirty="0">
                <a:cs typeface="Times New Roman" panose="02020603050405020304" pitchFamily="18" charset="0"/>
                <a:hlinkClick r:id="rId5"/>
              </a:rPr>
              <a:t>://</a:t>
            </a:r>
            <a:r>
              <a:rPr lang="en-US" sz="2400" dirty="0" smtClean="0">
                <a:cs typeface="Times New Roman" panose="02020603050405020304" pitchFamily="18" charset="0"/>
                <a:hlinkClick r:id="rId5"/>
              </a:rPr>
              <a:t>www.cti-home.com/wp-content/uploads/2014/01/Body-Cameras-proof-finalword.pdf</a:t>
            </a:r>
            <a:endParaRPr lang="en-US" sz="2400" dirty="0" smtClean="0">
              <a:cs typeface="Times New Roman" panose="02020603050405020304" pitchFamily="18" charset="0"/>
            </a:endParaRPr>
          </a:p>
          <a:p>
            <a:pPr marL="404813" indent="-404813"/>
            <a:r>
              <a:rPr lang="en-US" sz="2400" baseline="30000" dirty="0" smtClean="0">
                <a:cs typeface="Times New Roman" panose="02020603050405020304" pitchFamily="18" charset="0"/>
              </a:rPr>
              <a:t>15</a:t>
            </a:r>
            <a:r>
              <a:rPr lang="en-US" sz="2400" dirty="0" smtClean="0">
                <a:cs typeface="Times New Roman" panose="02020603050405020304" pitchFamily="18" charset="0"/>
              </a:rPr>
              <a:t> Body cameras limitations by Force Science Institute </a:t>
            </a:r>
            <a:r>
              <a:rPr lang="en-US" sz="2400" baseline="30000" dirty="0" smtClean="0">
                <a:cs typeface="Times New Roman" panose="02020603050405020304" pitchFamily="18" charset="0"/>
              </a:rPr>
              <a:t>®</a:t>
            </a:r>
            <a:r>
              <a:rPr lang="en-US" sz="2400" dirty="0" smtClean="0">
                <a:cs typeface="Times New Roman" panose="02020603050405020304" pitchFamily="18" charset="0"/>
              </a:rPr>
              <a:t> </a:t>
            </a:r>
            <a:r>
              <a:rPr lang="en-US" sz="2400" dirty="0" smtClean="0">
                <a:cs typeface="Times New Roman" panose="02020603050405020304" pitchFamily="18" charset="0"/>
                <a:hlinkClick r:id="rId6"/>
              </a:rPr>
              <a:t>http</a:t>
            </a:r>
            <a:r>
              <a:rPr lang="en-US" sz="2400" dirty="0">
                <a:cs typeface="Times New Roman" panose="02020603050405020304" pitchFamily="18" charset="0"/>
                <a:hlinkClick r:id="rId6"/>
              </a:rPr>
              <a:t>://www.forcescience.org/fsnews/265.html</a:t>
            </a:r>
            <a:endParaRPr lang="en-US" sz="2400" dirty="0">
              <a:cs typeface="Times New Roman" panose="02020603050405020304" pitchFamily="18" charset="0"/>
            </a:endParaRPr>
          </a:p>
          <a:p>
            <a:pPr marL="0" lvl="1"/>
            <a:endParaRPr lang="en-US" sz="2400" dirty="0"/>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5089829"/>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755576" y="1772816"/>
            <a:ext cx="7200800" cy="3816424"/>
          </a:xfrm>
          <a:prstGeom prst="rect">
            <a:avLst/>
          </a:prstGeom>
        </p:spPr>
        <p:txBody>
          <a:bodyPr>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03225" indent="-357188">
              <a:buClrTx/>
              <a:buFont typeface="Wingdings" panose="05000000000000000000" pitchFamily="2" charset="2"/>
              <a:buChar char="§"/>
            </a:pPr>
            <a:r>
              <a:rPr lang="en-US" sz="3200" dirty="0" smtClean="0"/>
              <a:t>A brief overview on the legal aspects of the use of force is important in the understanding of what an officer must consider.</a:t>
            </a:r>
          </a:p>
          <a:p>
            <a:pPr marL="960437" lvl="2" indent="-457200">
              <a:buClrTx/>
              <a:buFont typeface="Arial" panose="020B0604020202020204" pitchFamily="34" charset="0"/>
              <a:buChar char="•"/>
            </a:pPr>
            <a:r>
              <a:rPr lang="en-US" sz="2800" dirty="0" smtClean="0"/>
              <a:t>Tennessee </a:t>
            </a:r>
            <a:r>
              <a:rPr lang="en-US" sz="2800" dirty="0"/>
              <a:t>v Garner (1985</a:t>
            </a:r>
            <a:r>
              <a:rPr lang="en-US" sz="2800" dirty="0" smtClean="0"/>
              <a:t>)</a:t>
            </a:r>
          </a:p>
          <a:p>
            <a:pPr marL="960437" lvl="2" indent="-457200">
              <a:buClrTx/>
              <a:buFont typeface="Arial" panose="020B0604020202020204" pitchFamily="34" charset="0"/>
              <a:buChar char="•"/>
            </a:pPr>
            <a:r>
              <a:rPr lang="en-US" sz="2800" dirty="0"/>
              <a:t>Graham v </a:t>
            </a:r>
            <a:r>
              <a:rPr lang="en-US" sz="2800" dirty="0" smtClean="0"/>
              <a:t>Connor (1989)</a:t>
            </a:r>
          </a:p>
          <a:p>
            <a:pPr marL="960437" lvl="2" indent="-457200">
              <a:buClrTx/>
              <a:buFont typeface="Arial" panose="020B0604020202020204" pitchFamily="34" charset="0"/>
              <a:buChar char="•"/>
            </a:pPr>
            <a:r>
              <a:rPr lang="en-US" sz="2800" dirty="0"/>
              <a:t>California Penal Code 835</a:t>
            </a:r>
          </a:p>
          <a:p>
            <a:pPr marL="960437" lvl="2" indent="-457200">
              <a:buClrTx/>
              <a:buFont typeface="Arial" panose="020B0604020202020204" pitchFamily="34" charset="0"/>
              <a:buChar char="•"/>
            </a:pPr>
            <a:endParaRPr lang="en-US" sz="2800" dirty="0" smtClean="0"/>
          </a:p>
        </p:txBody>
      </p:sp>
      <p:sp>
        <p:nvSpPr>
          <p:cNvPr id="6146" name="Title 1"/>
          <p:cNvSpPr>
            <a:spLocks noGrp="1"/>
          </p:cNvSpPr>
          <p:nvPr>
            <p:ph type="title"/>
          </p:nvPr>
        </p:nvSpPr>
        <p:spPr/>
        <p:txBody>
          <a:bodyPr>
            <a:noAutofit/>
          </a:bodyPr>
          <a:lstStyle/>
          <a:p>
            <a:r>
              <a:rPr lang="en-US" sz="3200" dirty="0" smtClean="0"/>
              <a:t>Legal Aspects on Use of Force</a:t>
            </a:r>
            <a:endParaRPr lang="en-US" sz="3200" baseline="30000" dirty="0" smtClean="0"/>
          </a:p>
        </p:txBody>
      </p:sp>
      <p:sp>
        <p:nvSpPr>
          <p:cNvPr id="4" name="TextBox 3"/>
          <p:cNvSpPr txBox="1"/>
          <p:nvPr/>
        </p:nvSpPr>
        <p:spPr>
          <a:xfrm>
            <a:off x="179512" y="6510322"/>
            <a:ext cx="1440160" cy="276999"/>
          </a:xfrm>
          <a:prstGeom prst="rect">
            <a:avLst/>
          </a:prstGeom>
          <a:noFill/>
        </p:spPr>
        <p:txBody>
          <a:bodyPr wrap="square" rtlCol="0">
            <a:spAutoFit/>
          </a:bodyPr>
          <a:lstStyle/>
          <a:p>
            <a:r>
              <a:rPr lang="en-US" sz="1200" dirty="0" smtClean="0"/>
              <a:t>www.cti-home.com</a:t>
            </a:r>
            <a:endParaRPr lang="en-US" sz="1200" dirty="0"/>
          </a:p>
        </p:txBody>
      </p:sp>
    </p:spTree>
    <p:extLst>
      <p:ext uri="{BB962C8B-B14F-4D97-AF65-F5344CB8AC3E}">
        <p14:creationId xmlns:p14="http://schemas.microsoft.com/office/powerpoint/2010/main" val="1588992658"/>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23528" y="1268760"/>
            <a:ext cx="8229600" cy="4994275"/>
          </a:xfrm>
        </p:spPr>
        <p:txBody>
          <a:bodyPr>
            <a:noAutofit/>
          </a:bodyPr>
          <a:lstStyle/>
          <a:p>
            <a:r>
              <a:rPr lang="en-US" i="1" dirty="0" smtClean="0"/>
              <a:t>Tennessee </a:t>
            </a:r>
            <a:r>
              <a:rPr lang="en-US" i="1" dirty="0"/>
              <a:t>v. Garner</a:t>
            </a:r>
            <a:r>
              <a:rPr lang="en-US" dirty="0"/>
              <a:t>, 471 U.S. 1 (1985</a:t>
            </a:r>
            <a:r>
              <a:rPr lang="en-US" dirty="0" smtClean="0"/>
              <a:t>), </a:t>
            </a:r>
            <a:r>
              <a:rPr lang="en-US" dirty="0"/>
              <a:t>was a case in which the Supreme Court of the United States held that under the Fourth Amendment, when a law enforcement officer is pursuing a fleeing suspect, he or she may use deadly force only to prevent </a:t>
            </a:r>
            <a:r>
              <a:rPr lang="en-US" dirty="0" smtClean="0"/>
              <a:t>escape, </a:t>
            </a:r>
            <a:r>
              <a:rPr lang="en-US" dirty="0"/>
              <a:t>if the officer has probable cause to believe that the suspect poses a significant threat of </a:t>
            </a:r>
            <a:r>
              <a:rPr lang="en-US" dirty="0" smtClean="0"/>
              <a:t>death, </a:t>
            </a:r>
            <a:r>
              <a:rPr lang="en-US" dirty="0"/>
              <a:t>or serious physical injury to the officer or </a:t>
            </a:r>
            <a:r>
              <a:rPr lang="en-US" dirty="0" smtClean="0"/>
              <a:t>others. </a:t>
            </a:r>
          </a:p>
        </p:txBody>
      </p:sp>
      <p:sp>
        <p:nvSpPr>
          <p:cNvPr id="2" name="Title 1"/>
          <p:cNvSpPr>
            <a:spLocks noGrp="1"/>
          </p:cNvSpPr>
          <p:nvPr>
            <p:ph type="title"/>
          </p:nvPr>
        </p:nvSpPr>
        <p:spPr/>
        <p:txBody>
          <a:bodyPr>
            <a:normAutofit fontScale="90000"/>
          </a:bodyPr>
          <a:lstStyle/>
          <a:p>
            <a:r>
              <a:rPr lang="en-US" dirty="0" smtClean="0"/>
              <a:t>Tennessee v Garner (1985) </a:t>
            </a:r>
            <a:r>
              <a:rPr lang="en-US" baseline="30000" dirty="0" smtClean="0"/>
              <a:t>2</a:t>
            </a:r>
            <a:endParaRPr lang="en-US" baseline="30000" dirty="0"/>
          </a:p>
        </p:txBody>
      </p:sp>
      <p:sp>
        <p:nvSpPr>
          <p:cNvPr id="4" name="TextBox 3"/>
          <p:cNvSpPr txBox="1"/>
          <p:nvPr/>
        </p:nvSpPr>
        <p:spPr>
          <a:xfrm>
            <a:off x="179512" y="6510322"/>
            <a:ext cx="1440160" cy="276999"/>
          </a:xfrm>
          <a:prstGeom prst="rect">
            <a:avLst/>
          </a:prstGeom>
          <a:noFill/>
        </p:spPr>
        <p:txBody>
          <a:bodyPr wrap="square" rtlCol="0">
            <a:spAutoFit/>
          </a:bodyPr>
          <a:lstStyle/>
          <a:p>
            <a:r>
              <a:rPr lang="en-US" sz="1200" dirty="0" smtClean="0"/>
              <a:t>www.cti-home.com</a:t>
            </a:r>
            <a:endParaRPr lang="en-US" sz="1200" dirty="0"/>
          </a:p>
        </p:txBody>
      </p:sp>
    </p:spTree>
    <p:extLst>
      <p:ext uri="{BB962C8B-B14F-4D97-AF65-F5344CB8AC3E}">
        <p14:creationId xmlns:p14="http://schemas.microsoft.com/office/powerpoint/2010/main" val="1645377718"/>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en-US" dirty="0" smtClean="0"/>
              <a:t>What Constitutes a Reasonable Use of Force </a:t>
            </a:r>
            <a:r>
              <a:rPr lang="en-US" dirty="0"/>
              <a:t>(Graham v Connor) </a:t>
            </a:r>
            <a:r>
              <a:rPr lang="en-US" dirty="0" smtClean="0"/>
              <a:t>1989 </a:t>
            </a:r>
            <a:r>
              <a:rPr lang="en-US" baseline="30000" dirty="0"/>
              <a:t>3</a:t>
            </a:r>
            <a:endParaRPr lang="en-US" baseline="30000" dirty="0" smtClean="0"/>
          </a:p>
        </p:txBody>
      </p:sp>
      <p:sp>
        <p:nvSpPr>
          <p:cNvPr id="6" name="Content Placeholder 4"/>
          <p:cNvSpPr txBox="1">
            <a:spLocks/>
          </p:cNvSpPr>
          <p:nvPr/>
        </p:nvSpPr>
        <p:spPr>
          <a:xfrm>
            <a:off x="609600" y="1340768"/>
            <a:ext cx="7924799" cy="4724400"/>
          </a:xfrm>
          <a:prstGeom prst="rect">
            <a:avLst/>
          </a:prstGeom>
        </p:spPr>
        <p:txBody>
          <a:bodyPr>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03225" indent="-357188">
              <a:spcBef>
                <a:spcPts val="0"/>
              </a:spcBef>
              <a:spcAft>
                <a:spcPts val="600"/>
              </a:spcAft>
              <a:buClrTx/>
            </a:pPr>
            <a:r>
              <a:rPr lang="en-US" sz="2800" i="1" dirty="0"/>
              <a:t>Graham v. Connor</a:t>
            </a:r>
            <a:r>
              <a:rPr lang="en-US" sz="2800" dirty="0"/>
              <a:t>, 490 U.S. 386 (1989) </a:t>
            </a:r>
            <a:r>
              <a:rPr lang="en-US" sz="2800" dirty="0" smtClean="0"/>
              <a:t>The United </a:t>
            </a:r>
            <a:r>
              <a:rPr lang="en-US" sz="2800" dirty="0"/>
              <a:t>States Supreme </a:t>
            </a:r>
            <a:r>
              <a:rPr lang="en-US" sz="2800" dirty="0" smtClean="0"/>
              <a:t>Court </a:t>
            </a:r>
            <a:r>
              <a:rPr lang="en-US" sz="2800" dirty="0"/>
              <a:t>determined that an objective reasonableness standard should apply to a free citizen's claim that law enforcement officials used excessive force in the course of making an arrest, investigatory stop, or other "seizure" of his person.</a:t>
            </a:r>
            <a:endParaRPr lang="en-US" dirty="0">
              <a:solidFill>
                <a:schemeClr val="tx2">
                  <a:lumMod val="50000"/>
                </a:schemeClr>
              </a:solidFill>
            </a:endParaRPr>
          </a:p>
          <a:p>
            <a:pPr>
              <a:buClr>
                <a:srgbClr val="D3A464"/>
              </a:buClr>
              <a:buFont typeface="Arial" pitchFamily="34" charset="0"/>
              <a:buChar char="•"/>
            </a:pPr>
            <a:endParaRPr lang="en-US" dirty="0" smtClean="0">
              <a:solidFill>
                <a:schemeClr val="tx2">
                  <a:lumMod val="50000"/>
                </a:schemeClr>
              </a:solidFill>
            </a:endParaRPr>
          </a:p>
          <a:p>
            <a:pPr>
              <a:buClr>
                <a:srgbClr val="D3A464"/>
              </a:buClr>
              <a:buFont typeface="Arial" pitchFamily="34" charset="0"/>
              <a:buChar char="•"/>
            </a:pPr>
            <a:endParaRPr lang="en-US" dirty="0">
              <a:solidFill>
                <a:schemeClr val="tx2">
                  <a:lumMod val="50000"/>
                </a:schemeClr>
              </a:solidFill>
            </a:endParaRPr>
          </a:p>
        </p:txBody>
      </p:sp>
      <p:sp>
        <p:nvSpPr>
          <p:cNvPr id="4" name="TextBox 3"/>
          <p:cNvSpPr txBox="1"/>
          <p:nvPr/>
        </p:nvSpPr>
        <p:spPr>
          <a:xfrm>
            <a:off x="179512" y="6510322"/>
            <a:ext cx="1440160" cy="276999"/>
          </a:xfrm>
          <a:prstGeom prst="rect">
            <a:avLst/>
          </a:prstGeom>
          <a:noFill/>
        </p:spPr>
        <p:txBody>
          <a:bodyPr wrap="square" rtlCol="0">
            <a:spAutoFit/>
          </a:bodyPr>
          <a:lstStyle/>
          <a:p>
            <a:r>
              <a:rPr lang="en-US" sz="1200" dirty="0" smtClean="0"/>
              <a:t>www.cti-home.com</a:t>
            </a:r>
            <a:endParaRPr lang="en-US" sz="1200" dirty="0"/>
          </a:p>
        </p:txBody>
      </p:sp>
    </p:spTree>
    <p:extLst>
      <p:ext uri="{BB962C8B-B14F-4D97-AF65-F5344CB8AC3E}">
        <p14:creationId xmlns:p14="http://schemas.microsoft.com/office/powerpoint/2010/main" val="2687982110"/>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en-US" dirty="0"/>
              <a:t>Objective Reasonableness</a:t>
            </a:r>
            <a:endParaRPr lang="en-US" baseline="30000" dirty="0" smtClean="0"/>
          </a:p>
        </p:txBody>
      </p:sp>
      <p:sp>
        <p:nvSpPr>
          <p:cNvPr id="6" name="Content Placeholder 4"/>
          <p:cNvSpPr txBox="1">
            <a:spLocks/>
          </p:cNvSpPr>
          <p:nvPr/>
        </p:nvSpPr>
        <p:spPr>
          <a:xfrm>
            <a:off x="609600" y="1340768"/>
            <a:ext cx="7924799" cy="4724400"/>
          </a:xfrm>
          <a:prstGeom prst="rect">
            <a:avLst/>
          </a:prstGeom>
        </p:spPr>
        <p:txBody>
          <a:bodyPr>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396875" indent="-350838">
              <a:buClrTx/>
            </a:pPr>
            <a:r>
              <a:rPr lang="en-US" sz="2800" dirty="0"/>
              <a:t>Whether the officer’s actions </a:t>
            </a:r>
            <a:r>
              <a:rPr lang="en-US" sz="2800" dirty="0" smtClean="0"/>
              <a:t>are objectively </a:t>
            </a:r>
            <a:r>
              <a:rPr lang="en-US" sz="2800" dirty="0"/>
              <a:t>reasonable in light of </a:t>
            </a:r>
            <a:r>
              <a:rPr lang="en-US" sz="2800" dirty="0" smtClean="0"/>
              <a:t>the facts </a:t>
            </a:r>
            <a:r>
              <a:rPr lang="en-US" sz="2800" dirty="0"/>
              <a:t>and circumstances confronting </a:t>
            </a:r>
            <a:r>
              <a:rPr lang="en-US" sz="2800" dirty="0" smtClean="0"/>
              <a:t>the officer </a:t>
            </a:r>
            <a:r>
              <a:rPr lang="en-US" sz="2800" dirty="0"/>
              <a:t>without regard to the </a:t>
            </a:r>
            <a:r>
              <a:rPr lang="en-US" sz="2800" dirty="0" smtClean="0"/>
              <a:t>underlying intent </a:t>
            </a:r>
            <a:r>
              <a:rPr lang="en-US" sz="2800" dirty="0"/>
              <a:t>or </a:t>
            </a:r>
            <a:r>
              <a:rPr lang="en-US" sz="2800" dirty="0" smtClean="0"/>
              <a:t>motivation.</a:t>
            </a:r>
          </a:p>
        </p:txBody>
      </p:sp>
      <p:sp>
        <p:nvSpPr>
          <p:cNvPr id="4" name="TextBox 3"/>
          <p:cNvSpPr txBox="1"/>
          <p:nvPr/>
        </p:nvSpPr>
        <p:spPr>
          <a:xfrm>
            <a:off x="179512" y="6510322"/>
            <a:ext cx="1440160" cy="276999"/>
          </a:xfrm>
          <a:prstGeom prst="rect">
            <a:avLst/>
          </a:prstGeom>
          <a:noFill/>
        </p:spPr>
        <p:txBody>
          <a:bodyPr wrap="square" rtlCol="0">
            <a:spAutoFit/>
          </a:bodyPr>
          <a:lstStyle/>
          <a:p>
            <a:r>
              <a:rPr lang="en-US" sz="1200" dirty="0" smtClean="0"/>
              <a:t>www.cti-home.com</a:t>
            </a:r>
            <a:endParaRPr lang="en-US" sz="1200" dirty="0"/>
          </a:p>
        </p:txBody>
      </p:sp>
    </p:spTree>
    <p:extLst>
      <p:ext uri="{BB962C8B-B14F-4D97-AF65-F5344CB8AC3E}">
        <p14:creationId xmlns:p14="http://schemas.microsoft.com/office/powerpoint/2010/main" val="3341527107"/>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en-US" dirty="0"/>
              <a:t>Objective Reasonableness</a:t>
            </a:r>
            <a:endParaRPr lang="en-US" baseline="30000" dirty="0" smtClean="0"/>
          </a:p>
        </p:txBody>
      </p:sp>
      <p:sp>
        <p:nvSpPr>
          <p:cNvPr id="6" name="Content Placeholder 4"/>
          <p:cNvSpPr txBox="1">
            <a:spLocks/>
          </p:cNvSpPr>
          <p:nvPr/>
        </p:nvSpPr>
        <p:spPr>
          <a:xfrm>
            <a:off x="609600" y="1340768"/>
            <a:ext cx="7924799" cy="4724400"/>
          </a:xfrm>
          <a:prstGeom prst="rect">
            <a:avLst/>
          </a:prstGeom>
        </p:spPr>
        <p:txBody>
          <a:bodyPr>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61963" indent="-415925">
              <a:buClrTx/>
            </a:pPr>
            <a:r>
              <a:rPr lang="en-US" sz="2800" dirty="0"/>
              <a:t>More than an officer’s subjective beliefs </a:t>
            </a:r>
            <a:r>
              <a:rPr lang="en-US" sz="2800" dirty="0" smtClean="0"/>
              <a:t>about a </a:t>
            </a:r>
            <a:r>
              <a:rPr lang="en-US" sz="2800" dirty="0"/>
              <a:t>suspect</a:t>
            </a:r>
          </a:p>
          <a:p>
            <a:pPr marL="461963" indent="-415925">
              <a:buClrTx/>
            </a:pPr>
            <a:r>
              <a:rPr lang="en-US" sz="2800" dirty="0"/>
              <a:t>Cannot be based on a hunch or feeling, </a:t>
            </a:r>
            <a:r>
              <a:rPr lang="en-US" sz="2800" dirty="0" smtClean="0"/>
              <a:t>rather a </a:t>
            </a:r>
            <a:r>
              <a:rPr lang="en-US" sz="2800" dirty="0"/>
              <a:t>good faith belief</a:t>
            </a:r>
          </a:p>
          <a:p>
            <a:pPr marL="461963" indent="-415925">
              <a:buClrTx/>
            </a:pPr>
            <a:r>
              <a:rPr lang="en-US" sz="2800" dirty="0"/>
              <a:t>Identify specific and particular facts to </a:t>
            </a:r>
            <a:r>
              <a:rPr lang="en-US" sz="2800" dirty="0" smtClean="0"/>
              <a:t>justify force</a:t>
            </a:r>
            <a:endParaRPr lang="en-US" sz="2800" dirty="0"/>
          </a:p>
          <a:p>
            <a:pPr marL="461963" indent="-415925">
              <a:buClrTx/>
            </a:pPr>
            <a:r>
              <a:rPr lang="en-US" sz="2800" dirty="0"/>
              <a:t>The process deals with probabilities, </a:t>
            </a:r>
            <a:r>
              <a:rPr lang="en-US" sz="2800" dirty="0" smtClean="0"/>
              <a:t>not certainties</a:t>
            </a:r>
            <a:endParaRPr lang="en-US" dirty="0">
              <a:solidFill>
                <a:schemeClr val="tx2">
                  <a:lumMod val="50000"/>
                </a:schemeClr>
              </a:solidFill>
            </a:endParaRPr>
          </a:p>
        </p:txBody>
      </p:sp>
      <p:sp>
        <p:nvSpPr>
          <p:cNvPr id="4" name="TextBox 3"/>
          <p:cNvSpPr txBox="1"/>
          <p:nvPr/>
        </p:nvSpPr>
        <p:spPr>
          <a:xfrm>
            <a:off x="179512" y="6510322"/>
            <a:ext cx="1440160" cy="276999"/>
          </a:xfrm>
          <a:prstGeom prst="rect">
            <a:avLst/>
          </a:prstGeom>
          <a:noFill/>
        </p:spPr>
        <p:txBody>
          <a:bodyPr wrap="square" rtlCol="0">
            <a:spAutoFit/>
          </a:bodyPr>
          <a:lstStyle/>
          <a:p>
            <a:r>
              <a:rPr lang="en-US" sz="1200" dirty="0" smtClean="0"/>
              <a:t>www.cti-home.com</a:t>
            </a:r>
            <a:endParaRPr lang="en-US" sz="1200" dirty="0"/>
          </a:p>
        </p:txBody>
      </p:sp>
    </p:spTree>
    <p:extLst>
      <p:ext uri="{BB962C8B-B14F-4D97-AF65-F5344CB8AC3E}">
        <p14:creationId xmlns:p14="http://schemas.microsoft.com/office/powerpoint/2010/main" val="350098306"/>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Template without logo">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without logo</Template>
  <TotalTime>1775</TotalTime>
  <Words>3724</Words>
  <Application>Microsoft Office PowerPoint</Application>
  <PresentationFormat>On-screen Show (4:3)</PresentationFormat>
  <Paragraphs>406</Paragraphs>
  <Slides>46</Slides>
  <Notes>39</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Template without logo</vt:lpstr>
      <vt:lpstr>Understanding  An Officer’s Use of Force (Ver. 3)</vt:lpstr>
      <vt:lpstr>Instructions</vt:lpstr>
      <vt:lpstr> Objective</vt:lpstr>
      <vt:lpstr>The Use of Force “Disconnect”</vt:lpstr>
      <vt:lpstr>Legal Aspects on Use of Force</vt:lpstr>
      <vt:lpstr>Tennessee v Garner (1985) 2</vt:lpstr>
      <vt:lpstr>What Constitutes a Reasonable Use of Force (Graham v Connor) 1989 3</vt:lpstr>
      <vt:lpstr>Objective Reasonableness</vt:lpstr>
      <vt:lpstr>Objective Reasonableness</vt:lpstr>
      <vt:lpstr>Factors To Determine Reasonableness</vt:lpstr>
      <vt:lpstr>Graham v. Connor Factors</vt:lpstr>
      <vt:lpstr>Additional, Not Dispositive Factors in Graham Analysis</vt:lpstr>
      <vt:lpstr>Officer/Suspect Factors</vt:lpstr>
      <vt:lpstr>Use of Force (CA Penal Code 835) 4</vt:lpstr>
      <vt:lpstr>Department Use of Force Policy “Modify This Slide for Your Department”</vt:lpstr>
      <vt:lpstr>Officer Safety and Tactics</vt:lpstr>
      <vt:lpstr>Department’s Use of Force Matrix 5</vt:lpstr>
      <vt:lpstr>Deadly Force</vt:lpstr>
      <vt:lpstr>Why do we see officers using force so often?</vt:lpstr>
      <vt:lpstr>Don’t police officers sometimes make mistakes? 7</vt:lpstr>
      <vt:lpstr>What are some of the symptoms we see in individuals under high stress?</vt:lpstr>
      <vt:lpstr>Why does it appear that officers react too quickly sometimes?</vt:lpstr>
      <vt:lpstr>Officer Reaction Times</vt:lpstr>
      <vt:lpstr>Officer vs. Suspect Reaction Times</vt:lpstr>
      <vt:lpstr>Traffic Stop Response Time Summary</vt:lpstr>
      <vt:lpstr>Walking Stop Response Time Summary</vt:lpstr>
      <vt:lpstr>Foot Pursuit Response Time Summary</vt:lpstr>
      <vt:lpstr>Force Science® Institute Walking Stop– Suspect Points Gun, Turns, Runs &amp; Presents a Square Back</vt:lpstr>
      <vt:lpstr>Why do officers sometimes shoot a suspect in the back? </vt:lpstr>
      <vt:lpstr>Why do officers sometimes shoot a suspect in the back? </vt:lpstr>
      <vt:lpstr>Why do officers sometimes shoot a suspect in the back? </vt:lpstr>
      <vt:lpstr>Why do officers fire so many rounds?</vt:lpstr>
      <vt:lpstr>Why do officers fire so many rounds?</vt:lpstr>
      <vt:lpstr>Why do officers  use so much force when a suspect is on the ground?</vt:lpstr>
      <vt:lpstr>Don’t videos clearly depict what an officer sees?</vt:lpstr>
      <vt:lpstr>Tunnel Vision</vt:lpstr>
      <vt:lpstr>Limitations of body worn cameras 14</vt:lpstr>
      <vt:lpstr>Body Camera Limitations 15</vt:lpstr>
      <vt:lpstr>What steps does the Department take to investigate Use of Force or Officer Involved Shootings?</vt:lpstr>
      <vt:lpstr>What This Means</vt:lpstr>
      <vt:lpstr>What This Means</vt:lpstr>
      <vt:lpstr>Thank You</vt:lpstr>
      <vt:lpstr>Changes</vt:lpstr>
      <vt:lpstr>References</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Factors:  Threat &amp; Error Management</dc:title>
  <dc:creator>Craig XPS</dc:creator>
  <cp:lastModifiedBy>craiggeis1@gmail.com</cp:lastModifiedBy>
  <cp:revision>126</cp:revision>
  <dcterms:created xsi:type="dcterms:W3CDTF">2013-02-18T12:00:47Z</dcterms:created>
  <dcterms:modified xsi:type="dcterms:W3CDTF">2017-02-13T22:54:10Z</dcterms:modified>
</cp:coreProperties>
</file>